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omments/comment1.xml" ContentType="application/vnd.openxmlformats-officedocument.presentationml.comments+xml"/>
  <Override PartName="/ppt/notesSlides/notesSlide57.xml" ContentType="application/vnd.openxmlformats-officedocument.presentationml.notesSlide+xml"/>
  <Override PartName="/ppt/comments/comment2.xml" ContentType="application/vnd.openxmlformats-officedocument.presentationml.comment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90"/>
  </p:notesMasterIdLst>
  <p:sldIdLst>
    <p:sldId id="256" r:id="rId4"/>
    <p:sldId id="489" r:id="rId5"/>
    <p:sldId id="490" r:id="rId6"/>
    <p:sldId id="491" r:id="rId7"/>
    <p:sldId id="492" r:id="rId8"/>
    <p:sldId id="496" r:id="rId9"/>
    <p:sldId id="494" r:id="rId10"/>
    <p:sldId id="497" r:id="rId11"/>
    <p:sldId id="486" r:id="rId12"/>
    <p:sldId id="259" r:id="rId13"/>
    <p:sldId id="260" r:id="rId14"/>
    <p:sldId id="354" r:id="rId15"/>
    <p:sldId id="356" r:id="rId16"/>
    <p:sldId id="358" r:id="rId17"/>
    <p:sldId id="359" r:id="rId18"/>
    <p:sldId id="261" r:id="rId19"/>
    <p:sldId id="360" r:id="rId20"/>
    <p:sldId id="262" r:id="rId21"/>
    <p:sldId id="263" r:id="rId22"/>
    <p:sldId id="265" r:id="rId23"/>
    <p:sldId id="266" r:id="rId24"/>
    <p:sldId id="270" r:id="rId25"/>
    <p:sldId id="271" r:id="rId26"/>
    <p:sldId id="361" r:id="rId27"/>
    <p:sldId id="272" r:id="rId28"/>
    <p:sldId id="274" r:id="rId29"/>
    <p:sldId id="295" r:id="rId30"/>
    <p:sldId id="284" r:id="rId31"/>
    <p:sldId id="301" r:id="rId32"/>
    <p:sldId id="396" r:id="rId33"/>
    <p:sldId id="397" r:id="rId34"/>
    <p:sldId id="398" r:id="rId35"/>
    <p:sldId id="407" r:id="rId36"/>
    <p:sldId id="408" r:id="rId37"/>
    <p:sldId id="310" r:id="rId38"/>
    <p:sldId id="400" r:id="rId39"/>
    <p:sldId id="402" r:id="rId40"/>
    <p:sldId id="409" r:id="rId41"/>
    <p:sldId id="303" r:id="rId42"/>
    <p:sldId id="412" r:id="rId43"/>
    <p:sldId id="411" r:id="rId44"/>
    <p:sldId id="311" r:id="rId45"/>
    <p:sldId id="413" r:id="rId46"/>
    <p:sldId id="312" r:id="rId47"/>
    <p:sldId id="313" r:id="rId48"/>
    <p:sldId id="414" r:id="rId49"/>
    <p:sldId id="304" r:id="rId50"/>
    <p:sldId id="416" r:id="rId51"/>
    <p:sldId id="417" r:id="rId52"/>
    <p:sldId id="419" r:id="rId53"/>
    <p:sldId id="420" r:id="rId54"/>
    <p:sldId id="305" r:id="rId55"/>
    <p:sldId id="421" r:id="rId56"/>
    <p:sldId id="315" r:id="rId57"/>
    <p:sldId id="422" r:id="rId58"/>
    <p:sldId id="316" r:id="rId59"/>
    <p:sldId id="423" r:id="rId60"/>
    <p:sldId id="317" r:id="rId61"/>
    <p:sldId id="424" r:id="rId62"/>
    <p:sldId id="306" r:id="rId63"/>
    <p:sldId id="426" r:id="rId64"/>
    <p:sldId id="425" r:id="rId65"/>
    <p:sldId id="318" r:id="rId66"/>
    <p:sldId id="427" r:id="rId67"/>
    <p:sldId id="319" r:id="rId68"/>
    <p:sldId id="428" r:id="rId69"/>
    <p:sldId id="475" r:id="rId70"/>
    <p:sldId id="476" r:id="rId71"/>
    <p:sldId id="477" r:id="rId72"/>
    <p:sldId id="478" r:id="rId73"/>
    <p:sldId id="484" r:id="rId74"/>
    <p:sldId id="482" r:id="rId75"/>
    <p:sldId id="498" r:id="rId76"/>
    <p:sldId id="499" r:id="rId77"/>
    <p:sldId id="500" r:id="rId78"/>
    <p:sldId id="501" r:id="rId79"/>
    <p:sldId id="502" r:id="rId80"/>
    <p:sldId id="503" r:id="rId81"/>
    <p:sldId id="504" r:id="rId82"/>
    <p:sldId id="505" r:id="rId83"/>
    <p:sldId id="506" r:id="rId84"/>
    <p:sldId id="507" r:id="rId85"/>
    <p:sldId id="508" r:id="rId86"/>
    <p:sldId id="509" r:id="rId87"/>
    <p:sldId id="510" r:id="rId88"/>
    <p:sldId id="485" r:id="rId8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Karavas" initials="PK" lastIdx="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EFF5FB"/>
    <a:srgbClr val="FFEEDD"/>
    <a:srgbClr val="FCF5DC"/>
    <a:srgbClr val="FFEAD5"/>
    <a:srgbClr val="FFD8C9"/>
    <a:srgbClr val="FFE4C9"/>
    <a:srgbClr val="E1E8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987" autoAdjust="0"/>
    <p:restoredTop sz="94707" autoAdjust="0"/>
  </p:normalViewPr>
  <p:slideViewPr>
    <p:cSldViewPr snapToGrid="0">
      <p:cViewPr varScale="1">
        <p:scale>
          <a:sx n="83" d="100"/>
          <a:sy n="83" d="100"/>
        </p:scale>
        <p:origin x="86" y="206"/>
      </p:cViewPr>
      <p:guideLst/>
    </p:cSldViewPr>
  </p:slideViewPr>
  <p:notesTextViewPr>
    <p:cViewPr>
      <p:scale>
        <a:sx n="1" d="1"/>
        <a:sy n="1" d="1"/>
      </p:scale>
      <p:origin x="0" y="-173"/>
    </p:cViewPr>
  </p:notesTextViewPr>
  <p:sorterViewPr>
    <p:cViewPr>
      <p:scale>
        <a:sx n="100" d="100"/>
        <a:sy n="100" d="100"/>
      </p:scale>
      <p:origin x="0" y="0"/>
    </p:cViewPr>
  </p:sorterViewPr>
  <p:notesViewPr>
    <p:cSldViewPr snapToGrid="0">
      <p:cViewPr varScale="1">
        <p:scale>
          <a:sx n="92" d="100"/>
          <a:sy n="92" d="100"/>
        </p:scale>
        <p:origin x="3732"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4-10-07T09:31:49.433" idx="4">
    <p:pos x="10" y="10"/>
    <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4-10-07T09:31:49.433" idx="4">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98166A95-2086-4F5A-8822-889722B737D6}" type="datetimeFigureOut">
              <a:rPr lang="en-US"/>
              <a:pPr>
                <a:defRPr/>
              </a:pPr>
              <a:t>4/5/2019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D93AE7D8-2DC7-4C65-AFEC-2712BE27A5A5}" type="slidenum">
              <a:rPr lang="en-US"/>
              <a:pPr>
                <a:defRPr/>
              </a:pPr>
              <a:t>‹#›</a:t>
            </a:fld>
            <a:endParaRPr lang="en-US"/>
          </a:p>
        </p:txBody>
      </p:sp>
    </p:spTree>
    <p:extLst>
      <p:ext uri="{BB962C8B-B14F-4D97-AF65-F5344CB8AC3E}">
        <p14:creationId xmlns:p14="http://schemas.microsoft.com/office/powerpoint/2010/main" val="11692863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2800" smtClean="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D1577BE-3121-448F-A49C-FD4AD8FE4901}" type="slidenum">
              <a:rPr lang="en-US" altLang="en-US" smtClean="0"/>
              <a:pPr/>
              <a:t>1</a:t>
            </a:fld>
            <a:endParaRPr lang="en-US" altLang="en-US" smtClean="0"/>
          </a:p>
        </p:txBody>
      </p:sp>
    </p:spTree>
    <p:extLst>
      <p:ext uri="{BB962C8B-B14F-4D97-AF65-F5344CB8AC3E}">
        <p14:creationId xmlns:p14="http://schemas.microsoft.com/office/powerpoint/2010/main" val="781635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800" smtClean="0"/>
              <a:t>[Read screen]</a:t>
            </a:r>
          </a:p>
          <a:p>
            <a:pPr eaLnBrk="1" hangingPunct="1">
              <a:spcBef>
                <a:spcPct val="0"/>
              </a:spcBef>
            </a:pPr>
            <a:endParaRPr lang="en-US" altLang="en-US" sz="2800" smtClean="0"/>
          </a:p>
          <a:p>
            <a:pPr eaLnBrk="1" hangingPunct="1">
              <a:spcBef>
                <a:spcPct val="0"/>
              </a:spcBef>
            </a:pPr>
            <a:r>
              <a:rPr lang="en-US" altLang="en-US" sz="2800" smtClean="0"/>
              <a:t>So a covenant is a contract in which each party has a mutual obligation to complete a service on behalf of the other party.  Take Israel's Law Covenant for an example. </a:t>
            </a: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FE51070-2857-40A9-A42F-15DD6061BD46}" type="slidenum">
              <a:rPr lang="en-US" altLang="en-US" smtClean="0"/>
              <a:pPr/>
              <a:t>10</a:t>
            </a:fld>
            <a:endParaRPr lang="en-US" altLang="en-US" smtClean="0"/>
          </a:p>
        </p:txBody>
      </p:sp>
    </p:spTree>
    <p:extLst>
      <p:ext uri="{BB962C8B-B14F-4D97-AF65-F5344CB8AC3E}">
        <p14:creationId xmlns:p14="http://schemas.microsoft.com/office/powerpoint/2010/main" val="3552015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sz="2800" dirty="0" smtClean="0"/>
              <a:t>[</a:t>
            </a:r>
            <a:r>
              <a:rPr lang="en-US" sz="2800" dirty="0" smtClean="0"/>
              <a:t>Read </a:t>
            </a:r>
            <a:r>
              <a:rPr lang="en-US" sz="2800" dirty="0" err="1" smtClean="0"/>
              <a:t>Deut</a:t>
            </a:r>
            <a:r>
              <a:rPr lang="en-US" sz="2800" dirty="0" smtClean="0"/>
              <a:t> 28:2]</a:t>
            </a:r>
          </a:p>
          <a:p>
            <a:pPr eaLnBrk="1" fontAlgn="auto" hangingPunct="1">
              <a:spcBef>
                <a:spcPts val="0"/>
              </a:spcBef>
              <a:spcAft>
                <a:spcPts val="0"/>
              </a:spcAft>
              <a:defRPr/>
            </a:pPr>
            <a:endParaRPr lang="en-US" sz="2800" dirty="0" smtClean="0"/>
          </a:p>
          <a:p>
            <a:pPr eaLnBrk="1" fontAlgn="auto" hangingPunct="1">
              <a:spcBef>
                <a:spcPts val="0"/>
              </a:spcBef>
              <a:spcAft>
                <a:spcPts val="0"/>
              </a:spcAft>
              <a:defRPr/>
            </a:pPr>
            <a:r>
              <a:rPr lang="en-US" sz="2800" dirty="0" smtClean="0"/>
              <a:t>Duet 28 shows that if Israel would obey God, He would bless them with rain, flocks, produce, health and protection from their enemies; but if they would disobey, the opposite would occur.</a:t>
            </a:r>
            <a:endParaRPr lang="en-US" sz="2800" dirty="0" smtClean="0">
              <a:effectLst>
                <a:outerShdw blurRad="50800" dist="38100" algn="tr" rotWithShape="0">
                  <a:prstClr val="black">
                    <a:alpha val="40000"/>
                  </a:prstClr>
                </a:outerShdw>
              </a:effectLst>
            </a:endParaRPr>
          </a:p>
          <a:p>
            <a:pPr eaLnBrk="1" fontAlgn="auto" hangingPunct="1">
              <a:spcBef>
                <a:spcPts val="0"/>
              </a:spcBef>
              <a:spcAft>
                <a:spcPts val="0"/>
              </a:spcAft>
              <a:defRPr/>
            </a:pPr>
            <a:endParaRPr lang="en-US" dirty="0"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1A75960-5AC4-4F24-9A8F-DB305CCFE898}" type="slidenum">
              <a:rPr lang="en-US" altLang="en-US" smtClean="0"/>
              <a:pPr/>
              <a:t>11</a:t>
            </a:fld>
            <a:endParaRPr lang="en-US" altLang="en-US" smtClean="0"/>
          </a:p>
        </p:txBody>
      </p:sp>
    </p:spTree>
    <p:extLst>
      <p:ext uri="{BB962C8B-B14F-4D97-AF65-F5344CB8AC3E}">
        <p14:creationId xmlns:p14="http://schemas.microsoft.com/office/powerpoint/2010/main" val="2054238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800" smtClean="0"/>
              <a:t>As a matter of fact, if Israel could follow the law perfectly, they could have eternal life.</a:t>
            </a:r>
          </a:p>
          <a:p>
            <a:pPr eaLnBrk="1" hangingPunct="1">
              <a:spcBef>
                <a:spcPct val="0"/>
              </a:spcBef>
            </a:pPr>
            <a:endParaRPr lang="en-US" altLang="en-US" sz="2800" smtClean="0"/>
          </a:p>
          <a:p>
            <a:pPr eaLnBrk="1" hangingPunct="1">
              <a:spcBef>
                <a:spcPct val="0"/>
              </a:spcBef>
            </a:pPr>
            <a:r>
              <a:rPr lang="en-US" altLang="en-US" sz="2800" smtClean="0"/>
              <a:t>[Read Rom 10:5]. </a:t>
            </a:r>
          </a:p>
          <a:p>
            <a:pPr eaLnBrk="1" hangingPunct="1">
              <a:spcBef>
                <a:spcPct val="0"/>
              </a:spcBef>
            </a:pPr>
            <a:endParaRPr lang="en-US" altLang="en-US" sz="2800" smtClean="0"/>
          </a:p>
          <a:p>
            <a:pPr eaLnBrk="1" hangingPunct="1">
              <a:spcBef>
                <a:spcPct val="0"/>
              </a:spcBef>
            </a:pPr>
            <a:endParaRPr lang="en-US" altLang="en-US" smtClean="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5CF0F80-AC1A-4875-9D32-FF24D5DDEDE7}" type="slidenum">
              <a:rPr lang="en-US" altLang="en-US" smtClean="0"/>
              <a:pPr/>
              <a:t>12</a:t>
            </a:fld>
            <a:endParaRPr lang="en-US" altLang="en-US" smtClean="0"/>
          </a:p>
        </p:txBody>
      </p:sp>
    </p:spTree>
    <p:extLst>
      <p:ext uri="{BB962C8B-B14F-4D97-AF65-F5344CB8AC3E}">
        <p14:creationId xmlns:p14="http://schemas.microsoft.com/office/powerpoint/2010/main" val="2571879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800" smtClean="0"/>
              <a:t>Jesus confirms this.  [read verse]</a:t>
            </a: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A63CF9D-DCA9-45DD-9C34-3807C1DE21B9}" type="slidenum">
              <a:rPr lang="en-US" altLang="en-US" smtClean="0"/>
              <a:pPr/>
              <a:t>13</a:t>
            </a:fld>
            <a:endParaRPr lang="en-US" altLang="en-US" smtClean="0"/>
          </a:p>
        </p:txBody>
      </p:sp>
    </p:spTree>
    <p:extLst>
      <p:ext uri="{BB962C8B-B14F-4D97-AF65-F5344CB8AC3E}">
        <p14:creationId xmlns:p14="http://schemas.microsoft.com/office/powerpoint/2010/main" val="4030100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800" smtClean="0"/>
              <a:t>[read Luke 18:20] </a:t>
            </a:r>
          </a:p>
          <a:p>
            <a:pPr eaLnBrk="1" hangingPunct="1">
              <a:spcBef>
                <a:spcPct val="0"/>
              </a:spcBef>
            </a:pPr>
            <a:r>
              <a:rPr lang="en-US" altLang="en-US" sz="2800" smtClean="0"/>
              <a:t>Jesus said [read Luke 18:20] If the ruler could perfectly keep the law, he could have had eternal life.  Yet truthfully, no one could perfectly keep the law, hence all died. </a:t>
            </a: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4D5CB44-F6BE-4DE9-9EEE-6115FC4B7C94}" type="slidenum">
              <a:rPr lang="en-US" altLang="en-US" smtClean="0"/>
              <a:pPr/>
              <a:t>14</a:t>
            </a:fld>
            <a:endParaRPr lang="en-US" altLang="en-US" smtClean="0"/>
          </a:p>
        </p:txBody>
      </p:sp>
    </p:spTree>
    <p:extLst>
      <p:ext uri="{BB962C8B-B14F-4D97-AF65-F5344CB8AC3E}">
        <p14:creationId xmlns:p14="http://schemas.microsoft.com/office/powerpoint/2010/main" val="2042459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800" smtClean="0"/>
              <a:t>We find confirmation in Galatians that no person could succeed in being justified by the law.  Hence they all died as sinners. [read verses]</a:t>
            </a: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ED34526-FBAE-4715-A132-119D3614C38B}" type="slidenum">
              <a:rPr lang="en-US" altLang="en-US" smtClean="0"/>
              <a:pPr/>
              <a:t>15</a:t>
            </a:fld>
            <a:endParaRPr lang="en-US" altLang="en-US" smtClean="0"/>
          </a:p>
        </p:txBody>
      </p:sp>
    </p:spTree>
    <p:extLst>
      <p:ext uri="{BB962C8B-B14F-4D97-AF65-F5344CB8AC3E}">
        <p14:creationId xmlns:p14="http://schemas.microsoft.com/office/powerpoint/2010/main" val="295371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685800" y="4400550"/>
            <a:ext cx="5632450" cy="3600450"/>
          </a:xfrm>
        </p:spPr>
        <p:txBody>
          <a:bodyPr/>
          <a:lstStyle/>
          <a:p>
            <a:pPr eaLnBrk="1" fontAlgn="auto" hangingPunct="1">
              <a:spcBef>
                <a:spcPts val="0"/>
              </a:spcBef>
              <a:spcAft>
                <a:spcPts val="0"/>
              </a:spcAft>
              <a:defRPr/>
            </a:pPr>
            <a:r>
              <a:rPr lang="en-US" sz="2600" dirty="0" smtClean="0"/>
              <a:t>We often think of the three major covenants of the Bible.  These are:</a:t>
            </a:r>
            <a:endParaRPr lang="en-US" sz="2600" dirty="0" smtClean="0">
              <a:effectLst>
                <a:outerShdw blurRad="50800" dist="38100" algn="tr" rotWithShape="0">
                  <a:prstClr val="black">
                    <a:alpha val="40000"/>
                  </a:prstClr>
                </a:outerShdw>
              </a:effectLst>
            </a:endParaRPr>
          </a:p>
          <a:p>
            <a:pPr eaLnBrk="1" fontAlgn="auto" hangingPunct="1">
              <a:spcBef>
                <a:spcPts val="0"/>
              </a:spcBef>
              <a:spcAft>
                <a:spcPts val="0"/>
              </a:spcAft>
              <a:defRPr/>
            </a:pPr>
            <a:r>
              <a:rPr lang="en-US" sz="2600" dirty="0" smtClean="0"/>
              <a:t>1)  </a:t>
            </a:r>
            <a:r>
              <a:rPr lang="en-US" sz="2600" b="1" dirty="0" smtClean="0"/>
              <a:t>The Abrahamic Covenant</a:t>
            </a:r>
            <a:r>
              <a:rPr lang="en-US" sz="2600" dirty="0" smtClean="0"/>
              <a:t> - God’s promise to bless all the families of the earth through Abraham’s seed.</a:t>
            </a:r>
            <a:endParaRPr lang="en-US" sz="2600" dirty="0" smtClean="0">
              <a:effectLst>
                <a:outerShdw blurRad="50800" dist="38100" algn="tr" rotWithShape="0">
                  <a:prstClr val="black">
                    <a:alpha val="40000"/>
                  </a:prstClr>
                </a:outerShdw>
              </a:effectLst>
            </a:endParaRPr>
          </a:p>
          <a:p>
            <a:pPr eaLnBrk="1" fontAlgn="auto" hangingPunct="1">
              <a:spcBef>
                <a:spcPts val="0"/>
              </a:spcBef>
              <a:spcAft>
                <a:spcPts val="0"/>
              </a:spcAft>
              <a:defRPr/>
            </a:pPr>
            <a:r>
              <a:rPr lang="en-US" sz="2600" dirty="0" smtClean="0"/>
              <a:t>2)  </a:t>
            </a:r>
            <a:r>
              <a:rPr lang="en-US" sz="2600" b="1" dirty="0" smtClean="0"/>
              <a:t>The Law Covenant</a:t>
            </a:r>
            <a:r>
              <a:rPr lang="en-US" sz="2600" dirty="0" smtClean="0"/>
              <a:t> – The law of Moses that God made with Israel on Mount Sinai, which includes the Ten Commandments.</a:t>
            </a:r>
            <a:endParaRPr lang="en-US" sz="2600" dirty="0" smtClean="0">
              <a:effectLst>
                <a:outerShdw blurRad="50800" dist="38100" algn="tr" rotWithShape="0">
                  <a:prstClr val="black">
                    <a:alpha val="40000"/>
                  </a:prstClr>
                </a:outerShdw>
              </a:effectLst>
            </a:endParaRPr>
          </a:p>
          <a:p>
            <a:pPr eaLnBrk="1" fontAlgn="auto" hangingPunct="1">
              <a:spcBef>
                <a:spcPts val="0"/>
              </a:spcBef>
              <a:spcAft>
                <a:spcPts val="0"/>
              </a:spcAft>
              <a:defRPr/>
            </a:pPr>
            <a:endParaRPr lang="en-US" dirty="0"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E6B0F3D-146B-4E51-B5B3-AB919EF3ED87}" type="slidenum">
              <a:rPr lang="en-US" altLang="en-US" smtClean="0"/>
              <a:pPr/>
              <a:t>16</a:t>
            </a:fld>
            <a:endParaRPr lang="en-US" altLang="en-US" smtClean="0"/>
          </a:p>
        </p:txBody>
      </p:sp>
    </p:spTree>
    <p:extLst>
      <p:ext uri="{BB962C8B-B14F-4D97-AF65-F5344CB8AC3E}">
        <p14:creationId xmlns:p14="http://schemas.microsoft.com/office/powerpoint/2010/main" val="682210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685800" y="4400550"/>
            <a:ext cx="5662613" cy="3787775"/>
          </a:xfrm>
        </p:spPr>
        <p:txBody>
          <a:bodyPr/>
          <a:lstStyle/>
          <a:p>
            <a:pPr eaLnBrk="1" fontAlgn="auto" hangingPunct="1">
              <a:spcBef>
                <a:spcPts val="0"/>
              </a:spcBef>
              <a:spcAft>
                <a:spcPts val="0"/>
              </a:spcAft>
              <a:defRPr/>
            </a:pPr>
            <a:r>
              <a:rPr lang="en-US" sz="2600" dirty="0" smtClean="0"/>
              <a:t>3)  </a:t>
            </a:r>
            <a:r>
              <a:rPr lang="en-US" sz="2600" b="1" dirty="0" smtClean="0"/>
              <a:t>The New Covenant</a:t>
            </a:r>
            <a:r>
              <a:rPr lang="en-US" sz="2600" dirty="0" smtClean="0"/>
              <a:t> – The future covenant God will make with Israel and mankind during the earthly kingdom in which God will write His laws in the peoples minds and hearts.</a:t>
            </a:r>
            <a:endParaRPr lang="en-US" sz="2600" dirty="0" smtClean="0">
              <a:effectLst>
                <a:outerShdw blurRad="50800" dist="38100" algn="tr" rotWithShape="0">
                  <a:prstClr val="black">
                    <a:alpha val="40000"/>
                  </a:prstClr>
                </a:outerShdw>
              </a:effectLst>
            </a:endParaRPr>
          </a:p>
          <a:p>
            <a:pPr eaLnBrk="1" fontAlgn="auto" hangingPunct="1">
              <a:spcBef>
                <a:spcPts val="0"/>
              </a:spcBef>
              <a:spcAft>
                <a:spcPts val="0"/>
              </a:spcAft>
              <a:defRPr/>
            </a:pPr>
            <a:r>
              <a:rPr lang="en-US" sz="2600" dirty="0" smtClean="0"/>
              <a:t>There is also one more major covenant in the Bible.  It is</a:t>
            </a:r>
            <a:endParaRPr lang="en-US" sz="2600" dirty="0" smtClean="0">
              <a:effectLst>
                <a:outerShdw blurRad="50800" dist="38100" algn="tr" rotWithShape="0">
                  <a:prstClr val="black">
                    <a:alpha val="40000"/>
                  </a:prstClr>
                </a:outerShdw>
              </a:effectLst>
            </a:endParaRPr>
          </a:p>
          <a:p>
            <a:pPr eaLnBrk="1" fontAlgn="auto" hangingPunct="1">
              <a:spcBef>
                <a:spcPts val="0"/>
              </a:spcBef>
              <a:spcAft>
                <a:spcPts val="0"/>
              </a:spcAft>
              <a:defRPr/>
            </a:pPr>
            <a:r>
              <a:rPr lang="en-US" sz="2600" dirty="0" smtClean="0"/>
              <a:t> 4)  </a:t>
            </a:r>
            <a:r>
              <a:rPr lang="en-US" sz="2600" b="1" dirty="0" smtClean="0"/>
              <a:t>God's Covenant with Noah</a:t>
            </a:r>
            <a:r>
              <a:rPr lang="en-US" sz="2600" dirty="0" smtClean="0"/>
              <a:t> to never again destroy all life on the earth.</a:t>
            </a:r>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60CAF58-87C3-43CC-B19E-F6B3C6671DCA}" type="slidenum">
              <a:rPr lang="en-US" altLang="en-US" smtClean="0"/>
              <a:pPr/>
              <a:t>17</a:t>
            </a:fld>
            <a:endParaRPr lang="en-US" altLang="en-US" smtClean="0"/>
          </a:p>
        </p:txBody>
      </p:sp>
    </p:spTree>
    <p:extLst>
      <p:ext uri="{BB962C8B-B14F-4D97-AF65-F5344CB8AC3E}">
        <p14:creationId xmlns:p14="http://schemas.microsoft.com/office/powerpoint/2010/main" val="4122054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xfrm>
            <a:off x="685800" y="4400550"/>
            <a:ext cx="5726113"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800" dirty="0" smtClean="0"/>
              <a:t>[</a:t>
            </a:r>
            <a:r>
              <a:rPr lang="en-US" altLang="en-US" sz="2800" dirty="0" smtClean="0"/>
              <a:t>Read question]</a:t>
            </a:r>
            <a:endParaRPr lang="en-US" altLang="en-US" sz="2800" dirty="0" smtClean="0"/>
          </a:p>
          <a:p>
            <a:pPr eaLnBrk="1" hangingPunct="1">
              <a:spcBef>
                <a:spcPct val="0"/>
              </a:spcBef>
            </a:pPr>
            <a:endParaRPr lang="en-US" altLang="en-US" sz="2800" dirty="0" smtClean="0"/>
          </a:p>
          <a:p>
            <a:pPr eaLnBrk="1" hangingPunct="1">
              <a:spcBef>
                <a:spcPct val="0"/>
              </a:spcBef>
            </a:pPr>
            <a:r>
              <a:rPr lang="en-US" altLang="en-US" sz="2800" dirty="0" smtClean="0"/>
              <a:t>In other words, do all Bible covenants require both parties of the covenant to fulfill certain obligations?</a:t>
            </a:r>
          </a:p>
          <a:p>
            <a:pPr eaLnBrk="1" hangingPunct="1">
              <a:spcBef>
                <a:spcPct val="0"/>
              </a:spcBef>
            </a:pPr>
            <a:endParaRPr lang="en-US" altLang="en-US" sz="2800" dirty="0" smtClean="0"/>
          </a:p>
          <a:p>
            <a:pPr eaLnBrk="1" hangingPunct="1">
              <a:spcBef>
                <a:spcPct val="0"/>
              </a:spcBef>
            </a:pPr>
            <a:r>
              <a:rPr lang="en-US" altLang="en-US" sz="2800" dirty="0" smtClean="0"/>
              <a:t>NO.  Not all Bible covenants are conditional. </a:t>
            </a:r>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D338455-E664-49D3-B2D7-F8B47E590E28}" type="slidenum">
              <a:rPr lang="en-US" altLang="en-US" smtClean="0"/>
              <a:pPr/>
              <a:t>18</a:t>
            </a:fld>
            <a:endParaRPr lang="en-US" altLang="en-US" smtClean="0"/>
          </a:p>
        </p:txBody>
      </p:sp>
    </p:spTree>
    <p:extLst>
      <p:ext uri="{BB962C8B-B14F-4D97-AF65-F5344CB8AC3E}">
        <p14:creationId xmlns:p14="http://schemas.microsoft.com/office/powerpoint/2010/main" val="1872871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xfrm>
            <a:off x="685800" y="4400550"/>
            <a:ext cx="5486400" cy="3954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400" smtClean="0"/>
              <a:t>For example,  God made an unconditional covenant with Noah to never again destroy all life on the earth. </a:t>
            </a:r>
          </a:p>
          <a:p>
            <a:pPr eaLnBrk="1" hangingPunct="1">
              <a:spcBef>
                <a:spcPct val="0"/>
              </a:spcBef>
            </a:pPr>
            <a:endParaRPr lang="en-US" altLang="en-US" sz="2400" smtClean="0"/>
          </a:p>
          <a:p>
            <a:pPr eaLnBrk="1" hangingPunct="1">
              <a:spcBef>
                <a:spcPct val="0"/>
              </a:spcBef>
            </a:pPr>
            <a:r>
              <a:rPr lang="en-US" altLang="en-US" sz="2400" smtClean="0"/>
              <a:t>[Read verse] </a:t>
            </a:r>
          </a:p>
          <a:p>
            <a:pPr eaLnBrk="1" hangingPunct="1">
              <a:spcBef>
                <a:spcPct val="0"/>
              </a:spcBef>
            </a:pPr>
            <a:endParaRPr lang="en-US" altLang="en-US" sz="2400" smtClean="0"/>
          </a:p>
          <a:p>
            <a:pPr eaLnBrk="1" hangingPunct="1">
              <a:spcBef>
                <a:spcPct val="0"/>
              </a:spcBef>
            </a:pPr>
            <a:r>
              <a:rPr lang="en-US" altLang="en-US" sz="2400" smtClean="0"/>
              <a:t>No strings were attached.  No conditions were required.  God simply made this promise to Noah and set the rainbow in the sky as a sign of it. </a:t>
            </a: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3FBB8E8-9590-4453-92FC-4AD5EAE8265E}" type="slidenum">
              <a:rPr lang="en-US" altLang="en-US" smtClean="0"/>
              <a:pPr/>
              <a:t>19</a:t>
            </a:fld>
            <a:endParaRPr lang="en-US" altLang="en-US" smtClean="0"/>
          </a:p>
        </p:txBody>
      </p:sp>
    </p:spTree>
    <p:extLst>
      <p:ext uri="{BB962C8B-B14F-4D97-AF65-F5344CB8AC3E}">
        <p14:creationId xmlns:p14="http://schemas.microsoft.com/office/powerpoint/2010/main" val="4178776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47328FF-D9D5-49C8-96F4-4A04288E2F9B}" type="slidenum">
              <a:rPr lang="en-US" altLang="en-US" smtClean="0"/>
              <a:pPr/>
              <a:t>2</a:t>
            </a:fld>
            <a:endParaRPr lang="en-US" altLang="en-US" smtClean="0"/>
          </a:p>
        </p:txBody>
      </p:sp>
    </p:spTree>
    <p:extLst>
      <p:ext uri="{BB962C8B-B14F-4D97-AF65-F5344CB8AC3E}">
        <p14:creationId xmlns:p14="http://schemas.microsoft.com/office/powerpoint/2010/main" val="528068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400" dirty="0" smtClean="0"/>
              <a:t>[</a:t>
            </a:r>
            <a:r>
              <a:rPr lang="en-US" altLang="en-US" sz="2400" dirty="0" smtClean="0"/>
              <a:t>Read question]</a:t>
            </a:r>
            <a:endParaRPr lang="en-US" altLang="en-US" sz="2400" dirty="0" smtClean="0"/>
          </a:p>
          <a:p>
            <a:pPr eaLnBrk="1" hangingPunct="1">
              <a:spcBef>
                <a:spcPct val="0"/>
              </a:spcBef>
            </a:pPr>
            <a:endParaRPr lang="en-US" altLang="en-US" sz="2400" dirty="0" smtClean="0"/>
          </a:p>
          <a:p>
            <a:pPr eaLnBrk="1" hangingPunct="1">
              <a:spcBef>
                <a:spcPct val="0"/>
              </a:spcBef>
            </a:pPr>
            <a:r>
              <a:rPr lang="en-US" altLang="en-US" sz="2400" dirty="0" smtClean="0"/>
              <a:t>A covenant can go into effect, only after it has been ratified.  To ratify a covenant means to confirm it or to guarantee it.  Today we ratify a contract with signatures.  In Old Testament times a covenant was often ratified by animal sacrifices. </a:t>
            </a:r>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8DD9F7D-234A-4AB6-9732-1393C10D00D4}" type="slidenum">
              <a:rPr lang="en-US" altLang="en-US" smtClean="0"/>
              <a:pPr/>
              <a:t>20</a:t>
            </a:fld>
            <a:endParaRPr lang="en-US" altLang="en-US" smtClean="0"/>
          </a:p>
        </p:txBody>
      </p:sp>
    </p:spTree>
    <p:extLst>
      <p:ext uri="{BB962C8B-B14F-4D97-AF65-F5344CB8AC3E}">
        <p14:creationId xmlns:p14="http://schemas.microsoft.com/office/powerpoint/2010/main" val="36232022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xfrm>
            <a:off x="685800" y="4400550"/>
            <a:ext cx="5486400" cy="3787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400" dirty="0" smtClean="0"/>
              <a:t>An example of ratifying a covenant is illustrated in Gen 21:22-34.  Here Abraham made a covenant with </a:t>
            </a:r>
            <a:r>
              <a:rPr lang="en-US" altLang="en-US" sz="2400" dirty="0" smtClean="0"/>
              <a:t>Abimelech, </a:t>
            </a:r>
            <a:r>
              <a:rPr lang="en-US" altLang="en-US" sz="2400" dirty="0" smtClean="0"/>
              <a:t>that the well at Beersheba would belong to Abraham and that Abimelech's servants would no longer use it.  The two parties sacrificed sheep and oxen to ratify the covenant.  Notice the word “made” where it says, “made a covenant.”</a:t>
            </a:r>
          </a:p>
          <a:p>
            <a:pPr eaLnBrk="1" hangingPunct="1">
              <a:spcBef>
                <a:spcPct val="0"/>
              </a:spcBef>
            </a:pPr>
            <a:r>
              <a:rPr lang="en-US" altLang="en-US" sz="2400" dirty="0" smtClean="0"/>
              <a:t>[Read Gen 21:27]</a:t>
            </a:r>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9EFFA5D-4D7D-4204-9E87-CD66A65501DF}" type="slidenum">
              <a:rPr lang="en-US" altLang="en-US" smtClean="0"/>
              <a:pPr/>
              <a:t>21</a:t>
            </a:fld>
            <a:endParaRPr lang="en-US" altLang="en-US" smtClean="0"/>
          </a:p>
        </p:txBody>
      </p:sp>
    </p:spTree>
    <p:extLst>
      <p:ext uri="{BB962C8B-B14F-4D97-AF65-F5344CB8AC3E}">
        <p14:creationId xmlns:p14="http://schemas.microsoft.com/office/powerpoint/2010/main" val="28233588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800" smtClean="0"/>
              <a:t>The Hebrew word for "made" in Genesis 21:17 is "karath".   Strong’s gives the following definition: </a:t>
            </a:r>
          </a:p>
          <a:p>
            <a:pPr eaLnBrk="1" hangingPunct="1">
              <a:spcBef>
                <a:spcPct val="0"/>
              </a:spcBef>
            </a:pPr>
            <a:endParaRPr lang="en-US" altLang="en-US" sz="2800" smtClean="0"/>
          </a:p>
          <a:p>
            <a:pPr eaLnBrk="1" hangingPunct="1">
              <a:spcBef>
                <a:spcPct val="0"/>
              </a:spcBef>
            </a:pPr>
            <a:r>
              <a:rPr lang="en-US" altLang="en-US" sz="2800" smtClean="0"/>
              <a:t>[Read underlined definition]</a:t>
            </a:r>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31701DA-5BDB-44BC-BCE4-E73377CC811A}" type="slidenum">
              <a:rPr lang="en-US" altLang="en-US" smtClean="0"/>
              <a:pPr/>
              <a:t>22</a:t>
            </a:fld>
            <a:endParaRPr lang="en-US" altLang="en-US" smtClean="0"/>
          </a:p>
        </p:txBody>
      </p:sp>
    </p:spTree>
    <p:extLst>
      <p:ext uri="{BB962C8B-B14F-4D97-AF65-F5344CB8AC3E}">
        <p14:creationId xmlns:p14="http://schemas.microsoft.com/office/powerpoint/2010/main" val="24226368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685800" y="4400550"/>
            <a:ext cx="5486400" cy="3963988"/>
          </a:xfrm>
        </p:spPr>
        <p:txBody>
          <a:bodyPr/>
          <a:lstStyle/>
          <a:p>
            <a:pPr eaLnBrk="1" fontAlgn="auto" hangingPunct="1">
              <a:spcBef>
                <a:spcPts val="0"/>
              </a:spcBef>
              <a:spcAft>
                <a:spcPts val="0"/>
              </a:spcAft>
              <a:defRPr/>
            </a:pPr>
            <a:r>
              <a:rPr lang="en-US" sz="2400" dirty="0" smtClean="0"/>
              <a:t>Often the sacrificed animal would be cut in parts; each half was laid on the ground with some space between them.  The covenant makers would then walk between the cut parts, thereby ratifying the covenant.  This was how God ratified the Covenant with Abraham as recorded in Gen 15:9, 10, 17, 18. </a:t>
            </a:r>
          </a:p>
          <a:p>
            <a:pPr eaLnBrk="1" fontAlgn="auto" hangingPunct="1">
              <a:spcBef>
                <a:spcPts val="0"/>
              </a:spcBef>
              <a:spcAft>
                <a:spcPts val="0"/>
              </a:spcAft>
              <a:defRPr/>
            </a:pPr>
            <a:endParaRPr lang="en-US" sz="2400" dirty="0" smtClean="0"/>
          </a:p>
          <a:p>
            <a:pPr eaLnBrk="1" fontAlgn="auto" hangingPunct="1">
              <a:spcBef>
                <a:spcPts val="0"/>
              </a:spcBef>
              <a:spcAft>
                <a:spcPts val="0"/>
              </a:spcAft>
              <a:defRPr/>
            </a:pPr>
            <a:r>
              <a:rPr lang="en-US" sz="2400" dirty="0" smtClean="0"/>
              <a:t>[Read Gen 15]</a:t>
            </a:r>
            <a:endParaRPr lang="en-US" sz="2400" dirty="0" smtClean="0">
              <a:effectLst>
                <a:outerShdw blurRad="50800" dist="38100" algn="tr" rotWithShape="0">
                  <a:prstClr val="black">
                    <a:alpha val="40000"/>
                  </a:prstClr>
                </a:outerShdw>
              </a:effectLst>
            </a:endParaRPr>
          </a:p>
          <a:p>
            <a:pPr eaLnBrk="1" fontAlgn="auto" hangingPunct="1">
              <a:spcBef>
                <a:spcPts val="0"/>
              </a:spcBef>
              <a:spcAft>
                <a:spcPts val="0"/>
              </a:spcAft>
              <a:defRPr/>
            </a:pPr>
            <a:endParaRPr lang="en-US" dirty="0" smtClean="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3022685-A006-4ABC-93E7-F2C7F36E36AD}" type="slidenum">
              <a:rPr lang="en-US" altLang="en-US" smtClean="0"/>
              <a:pPr/>
              <a:t>23</a:t>
            </a:fld>
            <a:endParaRPr lang="en-US" altLang="en-US" smtClean="0"/>
          </a:p>
        </p:txBody>
      </p:sp>
    </p:spTree>
    <p:extLst>
      <p:ext uri="{BB962C8B-B14F-4D97-AF65-F5344CB8AC3E}">
        <p14:creationId xmlns:p14="http://schemas.microsoft.com/office/powerpoint/2010/main" val="6540867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800" smtClean="0"/>
              <a:t>Jeremiah speaks in figurative terms of ratifying the Law Covenant:</a:t>
            </a:r>
          </a:p>
          <a:p>
            <a:pPr eaLnBrk="1" hangingPunct="1">
              <a:spcBef>
                <a:spcPct val="0"/>
              </a:spcBef>
            </a:pPr>
            <a:endParaRPr lang="en-US" altLang="en-US" sz="2800" smtClean="0"/>
          </a:p>
          <a:p>
            <a:pPr eaLnBrk="1" hangingPunct="1">
              <a:spcBef>
                <a:spcPct val="0"/>
              </a:spcBef>
            </a:pPr>
            <a:r>
              <a:rPr lang="en-US" altLang="en-US" sz="2800" smtClean="0"/>
              <a:t>[Read verse]</a:t>
            </a:r>
          </a:p>
          <a:p>
            <a:pPr eaLnBrk="1" hangingPunct="1">
              <a:spcBef>
                <a:spcPct val="0"/>
              </a:spcBef>
            </a:pPr>
            <a:endParaRPr lang="en-US" altLang="en-US" sz="2800" smtClean="0"/>
          </a:p>
          <a:p>
            <a:pPr eaLnBrk="1" hangingPunct="1">
              <a:spcBef>
                <a:spcPct val="0"/>
              </a:spcBef>
            </a:pPr>
            <a:r>
              <a:rPr lang="en-US" altLang="en-US" sz="2800" smtClean="0"/>
              <a:t>Again, the thought of animal sacrifices is associated with ratifying a covenant. </a:t>
            </a:r>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DA08BF8-C625-4A44-8352-0F3DCBC5B76F}" type="slidenum">
              <a:rPr lang="en-US" altLang="en-US" smtClean="0"/>
              <a:pPr/>
              <a:t>24</a:t>
            </a:fld>
            <a:endParaRPr lang="en-US" altLang="en-US" smtClean="0"/>
          </a:p>
        </p:txBody>
      </p:sp>
    </p:spTree>
    <p:extLst>
      <p:ext uri="{BB962C8B-B14F-4D97-AF65-F5344CB8AC3E}">
        <p14:creationId xmlns:p14="http://schemas.microsoft.com/office/powerpoint/2010/main" val="1996765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800" smtClean="0"/>
              <a:t>The New Covenant too must be ratified by sacrifices.</a:t>
            </a:r>
          </a:p>
          <a:p>
            <a:pPr eaLnBrk="1" hangingPunct="1">
              <a:spcBef>
                <a:spcPct val="0"/>
              </a:spcBef>
            </a:pPr>
            <a:endParaRPr lang="en-US" altLang="en-US" sz="2800" smtClean="0"/>
          </a:p>
          <a:p>
            <a:pPr eaLnBrk="1" hangingPunct="1">
              <a:spcBef>
                <a:spcPct val="0"/>
              </a:spcBef>
            </a:pPr>
            <a:r>
              <a:rPr lang="en-US" altLang="en-US" sz="2800" smtClean="0"/>
              <a:t>[Read verses]</a:t>
            </a:r>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C3731A2-3CB8-4E48-BEF5-E9F0D2C8C093}" type="slidenum">
              <a:rPr lang="en-US" altLang="en-US" smtClean="0"/>
              <a:pPr/>
              <a:t>25</a:t>
            </a:fld>
            <a:endParaRPr lang="en-US" altLang="en-US" smtClean="0"/>
          </a:p>
        </p:txBody>
      </p:sp>
    </p:spTree>
    <p:extLst>
      <p:ext uri="{BB962C8B-B14F-4D97-AF65-F5344CB8AC3E}">
        <p14:creationId xmlns:p14="http://schemas.microsoft.com/office/powerpoint/2010/main" val="227660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xfrm>
            <a:off x="685800" y="4400550"/>
            <a:ext cx="5486400" cy="3995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400" smtClean="0"/>
              <a:t>The “</a:t>
            </a:r>
            <a:r>
              <a:rPr lang="en-US" altLang="en-US" sz="2400" b="1" smtClean="0"/>
              <a:t>victims</a:t>
            </a:r>
            <a:r>
              <a:rPr lang="en-US" altLang="en-US" sz="2400" smtClean="0"/>
              <a:t>” plural here are Jesus and the Church whose joint sacrifice ratifies the New Covenant.  [press ENTER] When we say “Church” we are referring to the New Creation; Christians who have been baptized into Christ and received the Holy Spirit.   So, in order for a covenant to go into effect, it must be ratified by sacrifices; for the New Covenant - by the sacrifice of Jesus and the Church, His body members. </a:t>
            </a:r>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F538A32-B6D9-4493-B4EE-93BFBB67CB1E}" type="slidenum">
              <a:rPr lang="en-US" altLang="en-US" smtClean="0"/>
              <a:pPr/>
              <a:t>26</a:t>
            </a:fld>
            <a:endParaRPr lang="en-US" altLang="en-US" smtClean="0"/>
          </a:p>
        </p:txBody>
      </p:sp>
    </p:spTree>
    <p:extLst>
      <p:ext uri="{BB962C8B-B14F-4D97-AF65-F5344CB8AC3E}">
        <p14:creationId xmlns:p14="http://schemas.microsoft.com/office/powerpoint/2010/main" val="1932124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xfrm>
            <a:off x="685800" y="4400550"/>
            <a:ext cx="5849938" cy="4151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400" dirty="0" smtClean="0"/>
              <a:t>The expression "</a:t>
            </a:r>
            <a:r>
              <a:rPr lang="en-US" altLang="en-US" sz="2400" b="1" dirty="0" smtClean="0">
                <a:solidFill>
                  <a:srgbClr val="FF0000"/>
                </a:solidFill>
              </a:rPr>
              <a:t>to be produced</a:t>
            </a:r>
            <a:r>
              <a:rPr lang="en-US" altLang="en-US" sz="2400" dirty="0" smtClean="0"/>
              <a:t>" is from Strong’s 5342 and is in the </a:t>
            </a:r>
            <a:r>
              <a:rPr lang="en-US" altLang="en-US" sz="2400" b="1" dirty="0" smtClean="0"/>
              <a:t>present tense</a:t>
            </a:r>
            <a:r>
              <a:rPr lang="en-US" altLang="en-US" sz="2400" dirty="0" smtClean="0"/>
              <a:t>, according to Baker’s Analytical Greek New Testament.  Present tense indicates that this sacrifice, which includes the Church, was in process (not complete) at the time the Apostle Paul wrote the book of Hebrews.  Consequently, </a:t>
            </a:r>
            <a:r>
              <a:rPr lang="en-US" altLang="en-US" sz="2400" b="1" dirty="0" smtClean="0"/>
              <a:t>the New Covenant could not have gone into operation at the time of the Early Church since the sacrifice that would ratify it was still in process &amp; not complete. </a:t>
            </a:r>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735DF90-C7BD-4C81-AC72-D77C001FD71D}" type="slidenum">
              <a:rPr lang="en-US" altLang="en-US" smtClean="0"/>
              <a:pPr/>
              <a:t>27</a:t>
            </a:fld>
            <a:endParaRPr lang="en-US" altLang="en-US" smtClean="0"/>
          </a:p>
        </p:txBody>
      </p:sp>
    </p:spTree>
    <p:extLst>
      <p:ext uri="{BB962C8B-B14F-4D97-AF65-F5344CB8AC3E}">
        <p14:creationId xmlns:p14="http://schemas.microsoft.com/office/powerpoint/2010/main" val="27522179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xfrm>
            <a:off x="685800" y="4400550"/>
            <a:ext cx="5662613" cy="3725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400" smtClean="0"/>
              <a:t>[read question] The Jeremiah 31 “New Covenant” is a special contract that God makes with natural Israel.  The reason it is called a “New Covenant” is because it's a replacement of the Old Law Covenant.  In this New Covenant God promises that he'll both write His laws in their hearts and forgive their sins.  The Old Law Covenant could not accomplish either of these two objectives. </a:t>
            </a:r>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DD0903B-DF52-4E05-B037-D04E4ED73F3B}" type="slidenum">
              <a:rPr lang="en-US" altLang="en-US" smtClean="0"/>
              <a:pPr/>
              <a:t>28</a:t>
            </a:fld>
            <a:endParaRPr lang="en-US" altLang="en-US" smtClean="0"/>
          </a:p>
        </p:txBody>
      </p:sp>
    </p:spTree>
    <p:extLst>
      <p:ext uri="{BB962C8B-B14F-4D97-AF65-F5344CB8AC3E}">
        <p14:creationId xmlns:p14="http://schemas.microsoft.com/office/powerpoint/2010/main" val="21131586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sz="2800" dirty="0"/>
              <a:t>[read </a:t>
            </a:r>
            <a:r>
              <a:rPr lang="en-US" sz="2800" dirty="0" smtClean="0"/>
              <a:t>screen]</a:t>
            </a:r>
            <a:endParaRPr lang="en-US" sz="2800" dirty="0">
              <a:effectLst>
                <a:outerShdw blurRad="50800" dist="38100" algn="tr" rotWithShape="0">
                  <a:prstClr val="black">
                    <a:alpha val="40000"/>
                  </a:prstClr>
                </a:outerShdw>
              </a:effectLst>
            </a:endParaRPr>
          </a:p>
          <a:p>
            <a:pPr>
              <a:defRPr/>
            </a:pPr>
            <a:r>
              <a:rPr lang="en-US" sz="2800" dirty="0" smtClean="0"/>
              <a:t>Jeremiah 31 provides at least three facts which show that the New Covenant is not made with the Church.  </a:t>
            </a:r>
            <a:endParaRPr lang="en-US" dirty="0"/>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18F50D1-ADA8-4F6A-BF06-14733FECD072}" type="slidenum">
              <a:rPr lang="en-US" altLang="en-US" smtClean="0"/>
              <a:pPr/>
              <a:t>29</a:t>
            </a:fld>
            <a:endParaRPr lang="en-US" altLang="en-US" smtClean="0"/>
          </a:p>
        </p:txBody>
      </p:sp>
    </p:spTree>
    <p:extLst>
      <p:ext uri="{BB962C8B-B14F-4D97-AF65-F5344CB8AC3E}">
        <p14:creationId xmlns:p14="http://schemas.microsoft.com/office/powerpoint/2010/main" val="920874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87E8892-501D-46CA-8BE3-12E81DDCA09D}" type="slidenum">
              <a:rPr lang="en-US" altLang="en-US" smtClean="0"/>
              <a:pPr/>
              <a:t>3</a:t>
            </a:fld>
            <a:endParaRPr lang="en-US" altLang="en-US" smtClean="0"/>
          </a:p>
        </p:txBody>
      </p:sp>
    </p:spTree>
    <p:extLst>
      <p:ext uri="{BB962C8B-B14F-4D97-AF65-F5344CB8AC3E}">
        <p14:creationId xmlns:p14="http://schemas.microsoft.com/office/powerpoint/2010/main" val="41954916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400" smtClean="0"/>
              <a:t>1)  Verse 32 refers back to the Old Law Covenant that God had made with Israel when he led them out of Egypt.  However, God never made an old covenant with the Church when he led them out of the world prior to making with them a new covenant.  God does not make two covenants with the New Creation as He does with natural Israel, an old and a new. </a:t>
            </a:r>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034C9D7-22AA-4803-B0A8-E3735DD5CB76}" type="slidenum">
              <a:rPr lang="en-US" altLang="en-US" smtClean="0"/>
              <a:pPr/>
              <a:t>30</a:t>
            </a:fld>
            <a:endParaRPr lang="en-US" altLang="en-US" smtClean="0"/>
          </a:p>
        </p:txBody>
      </p:sp>
    </p:spTree>
    <p:extLst>
      <p:ext uri="{BB962C8B-B14F-4D97-AF65-F5344CB8AC3E}">
        <p14:creationId xmlns:p14="http://schemas.microsoft.com/office/powerpoint/2010/main" val="37433216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800" smtClean="0"/>
              <a:t>2)  Verse 32 also states that they broke the Covenant.  The Church never broke any previous covenant with God. </a:t>
            </a:r>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3E86C13-4ACE-41BC-800C-4BAA72C9EE5E}" type="slidenum">
              <a:rPr lang="en-US" altLang="en-US" smtClean="0"/>
              <a:pPr/>
              <a:t>31</a:t>
            </a:fld>
            <a:endParaRPr lang="en-US" altLang="en-US" smtClean="0"/>
          </a:p>
        </p:txBody>
      </p:sp>
    </p:spTree>
    <p:extLst>
      <p:ext uri="{BB962C8B-B14F-4D97-AF65-F5344CB8AC3E}">
        <p14:creationId xmlns:p14="http://schemas.microsoft.com/office/powerpoint/2010/main" val="36914316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800" smtClean="0"/>
              <a:t>3)  It speaks of God as having been a husband to Israel while they were under the Old Covenant.  God was never previously a husband to the Church under some old covenant. </a:t>
            </a:r>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9BDDB17-120C-4565-81EB-8B638D5DB26C}" type="slidenum">
              <a:rPr lang="en-US" altLang="en-US" smtClean="0"/>
              <a:pPr/>
              <a:t>32</a:t>
            </a:fld>
            <a:endParaRPr lang="en-US" altLang="en-US" smtClean="0"/>
          </a:p>
        </p:txBody>
      </p:sp>
    </p:spTree>
    <p:extLst>
      <p:ext uri="{BB962C8B-B14F-4D97-AF65-F5344CB8AC3E}">
        <p14:creationId xmlns:p14="http://schemas.microsoft.com/office/powerpoint/2010/main" val="9817826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800" smtClean="0"/>
              <a:t>To summarize [read screen] </a:t>
            </a:r>
          </a:p>
          <a:p>
            <a:r>
              <a:rPr lang="en-US" altLang="en-US" sz="2800" smtClean="0"/>
              <a:t>In spite of these clear conflicts, most Christians believe what they have been taught, that Christians are under the New Covenant.  </a:t>
            </a:r>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B5129CD-3B4E-404B-B601-333CFD5F5E24}" type="slidenum">
              <a:rPr lang="en-US" altLang="en-US" smtClean="0"/>
              <a:pPr/>
              <a:t>33</a:t>
            </a:fld>
            <a:endParaRPr lang="en-US" altLang="en-US" smtClean="0"/>
          </a:p>
        </p:txBody>
      </p:sp>
    </p:spTree>
    <p:extLst>
      <p:ext uri="{BB962C8B-B14F-4D97-AF65-F5344CB8AC3E}">
        <p14:creationId xmlns:p14="http://schemas.microsoft.com/office/powerpoint/2010/main" val="28969168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800" smtClean="0"/>
              <a:t>A popular reason is found in Jeremiah 31:33 [Read verses].  </a:t>
            </a:r>
          </a:p>
          <a:p>
            <a:r>
              <a:rPr lang="en-US" altLang="en-US" sz="2800" smtClean="0"/>
              <a:t>These verses say that God will write his law in their minds and hearts and He will forgive their sins.  Many people reason that this is all true of Christians and therefore we must all be under the New Covenant. </a:t>
            </a:r>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10773B1-A4D4-4700-8AAF-A9BCA0764BC8}" type="slidenum">
              <a:rPr lang="en-US" altLang="en-US" smtClean="0"/>
              <a:pPr/>
              <a:t>34</a:t>
            </a:fld>
            <a:endParaRPr lang="en-US" altLang="en-US" smtClean="0"/>
          </a:p>
        </p:txBody>
      </p:sp>
    </p:spTree>
    <p:extLst>
      <p:ext uri="{BB962C8B-B14F-4D97-AF65-F5344CB8AC3E}">
        <p14:creationId xmlns:p14="http://schemas.microsoft.com/office/powerpoint/2010/main" val="30029217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800" smtClean="0"/>
              <a:t>However, we need to distinguish between Direct and Circumstantial evidence.  Being under the New Covenant is not the only way to have God’s laws written in one’s heart.   This is circumstantial evidence.</a:t>
            </a:r>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2B3DBBD-D150-4092-8779-7162DBB5E73E}" type="slidenum">
              <a:rPr lang="en-US" altLang="en-US" smtClean="0"/>
              <a:pPr/>
              <a:t>35</a:t>
            </a:fld>
            <a:endParaRPr lang="en-US" altLang="en-US" smtClean="0"/>
          </a:p>
        </p:txBody>
      </p:sp>
    </p:spTree>
    <p:extLst>
      <p:ext uri="{BB962C8B-B14F-4D97-AF65-F5344CB8AC3E}">
        <p14:creationId xmlns:p14="http://schemas.microsoft.com/office/powerpoint/2010/main" val="3854618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xfrm>
            <a:off x="685800" y="4400550"/>
            <a:ext cx="5600700" cy="3797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200" smtClean="0"/>
              <a:t>For an example of circumstantial evidence, let’s read from Isaiah 35 which is describing a future kingdom under God on earth.  [Read screen] To apply Jeremiah 31 to Christians is like applying Isaiah 35:5-10 to Christians.  It says that the deaf will hear and the blind will see.   Although we could spiritually describe the Church in this way, Isaiah 35 itself is not about us today.  Rather it is about the world of mankind walking up the Highway of Holiness (vs 8) in the future earthly kingdom. </a:t>
            </a:r>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18EA0B5-2F16-44A9-871C-645A8DD39EC3}" type="slidenum">
              <a:rPr lang="en-US" altLang="en-US" smtClean="0"/>
              <a:pPr/>
              <a:t>36</a:t>
            </a:fld>
            <a:endParaRPr lang="en-US" altLang="en-US" smtClean="0"/>
          </a:p>
        </p:txBody>
      </p:sp>
    </p:spTree>
    <p:extLst>
      <p:ext uri="{BB962C8B-B14F-4D97-AF65-F5344CB8AC3E}">
        <p14:creationId xmlns:p14="http://schemas.microsoft.com/office/powerpoint/2010/main" val="16346701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sz="2600" dirty="0" smtClean="0"/>
              <a:t>It has always been true that people need to have God's laws written on their hearts.  Notice how Proverbs 7:2-3 says [Read Proverbs 7].  Were the Jews who followed this admonition to write God’s commandments on their heart under the New Covenant?  Of course not.  They were still under the old Law Covenant.</a:t>
            </a:r>
            <a:endParaRPr lang="en-US" sz="2600" dirty="0" smtClean="0">
              <a:effectLst>
                <a:outerShdw blurRad="50800" dist="38100" algn="tr" rotWithShape="0">
                  <a:prstClr val="black">
                    <a:alpha val="40000"/>
                  </a:prstClr>
                </a:outerShdw>
              </a:effectLst>
            </a:endParaRPr>
          </a:p>
          <a:p>
            <a:pPr>
              <a:defRPr/>
            </a:pPr>
            <a:endParaRPr lang="en-US" dirty="0"/>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8483DF5-5291-4BF3-95BF-1FF0892DB4D8}" type="slidenum">
              <a:rPr lang="en-US" altLang="en-US" smtClean="0"/>
              <a:pPr/>
              <a:t>37</a:t>
            </a:fld>
            <a:endParaRPr lang="en-US" altLang="en-US" smtClean="0"/>
          </a:p>
        </p:txBody>
      </p:sp>
    </p:spTree>
    <p:extLst>
      <p:ext uri="{BB962C8B-B14F-4D97-AF65-F5344CB8AC3E}">
        <p14:creationId xmlns:p14="http://schemas.microsoft.com/office/powerpoint/2010/main" val="19588786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800" smtClean="0"/>
              <a:t>The circumstantial evidence that God will write his law in their minds and hearts and he will forgive their sins does not prove the Church is under the New Covenant.  We need to look at all the evidence before drawing a conclusion.</a:t>
            </a:r>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90D4B87-CF32-418F-B3FA-38F37243C239}" type="slidenum">
              <a:rPr lang="en-US" altLang="en-US" smtClean="0"/>
              <a:pPr/>
              <a:t>38</a:t>
            </a:fld>
            <a:endParaRPr lang="en-US" altLang="en-US" smtClean="0"/>
          </a:p>
        </p:txBody>
      </p:sp>
    </p:spTree>
    <p:extLst>
      <p:ext uri="{BB962C8B-B14F-4D97-AF65-F5344CB8AC3E}">
        <p14:creationId xmlns:p14="http://schemas.microsoft.com/office/powerpoint/2010/main" val="10817625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600" smtClean="0"/>
              <a:t>[read question] This is a vital question.  If the Church is under the New Covenant, then this covenant cannot be in the future, but would have had to be in effect no later than Pentecost. This question can be answered by looking at the context in which the New Covenant prophecy is placed. </a:t>
            </a:r>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EAA16B0-BF0D-4A43-B7D5-796F5D392D20}" type="slidenum">
              <a:rPr lang="en-US" altLang="en-US" smtClean="0"/>
              <a:pPr/>
              <a:t>39</a:t>
            </a:fld>
            <a:endParaRPr lang="en-US" altLang="en-US" smtClean="0"/>
          </a:p>
        </p:txBody>
      </p:sp>
    </p:spTree>
    <p:extLst>
      <p:ext uri="{BB962C8B-B14F-4D97-AF65-F5344CB8AC3E}">
        <p14:creationId xmlns:p14="http://schemas.microsoft.com/office/powerpoint/2010/main" val="4026886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142F93B-F88A-4410-9CC2-3A5CBC962F37}" type="slidenum">
              <a:rPr lang="en-US" altLang="en-US" smtClean="0"/>
              <a:pPr/>
              <a:t>4</a:t>
            </a:fld>
            <a:endParaRPr lang="en-US" altLang="en-US" smtClean="0"/>
          </a:p>
        </p:txBody>
      </p:sp>
    </p:spTree>
    <p:extLst>
      <p:ext uri="{BB962C8B-B14F-4D97-AF65-F5344CB8AC3E}">
        <p14:creationId xmlns:p14="http://schemas.microsoft.com/office/powerpoint/2010/main" val="20905739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400" smtClean="0"/>
              <a:t>We need to begin a chapter earlier where Jeremiah’s prophecy begins.  Jeremiah 30:1 starts out with [Read Jer 30:1]  Chapter 32 begins a new prophecy.  Let’s carefully examine this prophecy which we will find does NOT apply chapters 30 and 31 to the Church at Pentecost, but rather to natural Israel at the time of the future kingdom on earth under God’s rule. </a:t>
            </a:r>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51FF141-445C-41C4-BFF1-727ACF073085}" type="slidenum">
              <a:rPr lang="en-US" altLang="en-US" smtClean="0"/>
              <a:pPr/>
              <a:t>40</a:t>
            </a:fld>
            <a:endParaRPr lang="en-US" altLang="en-US" smtClean="0"/>
          </a:p>
        </p:txBody>
      </p:sp>
    </p:spTree>
    <p:extLst>
      <p:ext uri="{BB962C8B-B14F-4D97-AF65-F5344CB8AC3E}">
        <p14:creationId xmlns:p14="http://schemas.microsoft.com/office/powerpoint/2010/main" val="7601721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800" smtClean="0"/>
              <a:t>[read verse] Verse 3 is referring to natural Israel returning to their land just prior to the kingdom and possessing it; not like their return from the Babylonian captivity where they were unable to really possess it, being under the domination of the Greeks and Romans. </a:t>
            </a:r>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6F91532-7012-4906-81C9-9E1B53910294}" type="slidenum">
              <a:rPr lang="en-US" altLang="en-US" smtClean="0"/>
              <a:pPr/>
              <a:t>41</a:t>
            </a:fld>
            <a:endParaRPr lang="en-US" altLang="en-US" smtClean="0"/>
          </a:p>
        </p:txBody>
      </p:sp>
    </p:spTree>
    <p:extLst>
      <p:ext uri="{BB962C8B-B14F-4D97-AF65-F5344CB8AC3E}">
        <p14:creationId xmlns:p14="http://schemas.microsoft.com/office/powerpoint/2010/main" val="26739875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800" smtClean="0"/>
              <a:t>[read verse] The text refers to God making a full end of all nations where Israel has been scattered.   The time when God makes this full end of these nations is the end of the Gospel age, not beginning at Pentecost.  (See Zech 12:9; 14:3.) </a:t>
            </a:r>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51E809E-F9B8-48EC-B258-02FFAB163EC7}" type="slidenum">
              <a:rPr lang="en-US" altLang="en-US" smtClean="0"/>
              <a:pPr/>
              <a:t>42</a:t>
            </a:fld>
            <a:endParaRPr lang="en-US" altLang="en-US" smtClean="0"/>
          </a:p>
        </p:txBody>
      </p:sp>
    </p:spTree>
    <p:extLst>
      <p:ext uri="{BB962C8B-B14F-4D97-AF65-F5344CB8AC3E}">
        <p14:creationId xmlns:p14="http://schemas.microsoft.com/office/powerpoint/2010/main" val="187545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800" smtClean="0"/>
              <a:t>Notice also how Jeremiah says that God will correct Israel in measure and won't leave them unpunished.  This is speaking of the punishment Israel has received being cast off from their land by the Roman Armies and persecuted by their host nations (Ez 39:25-29). </a:t>
            </a:r>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49A85EC-F0E3-40CD-9359-62506306D650}" type="slidenum">
              <a:rPr lang="en-US" altLang="en-US" smtClean="0"/>
              <a:pPr/>
              <a:t>43</a:t>
            </a:fld>
            <a:endParaRPr lang="en-US" altLang="en-US" smtClean="0"/>
          </a:p>
        </p:txBody>
      </p:sp>
    </p:spTree>
    <p:extLst>
      <p:ext uri="{BB962C8B-B14F-4D97-AF65-F5344CB8AC3E}">
        <p14:creationId xmlns:p14="http://schemas.microsoft.com/office/powerpoint/2010/main" val="327262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800" smtClean="0"/>
              <a:t>[read verses] The Church was never plucked up and thrown down and destroyed by the Lord.  However this fits perfectly for  the history of natural Israel since the nation was destroyed and the people scattered by the Roman armies.</a:t>
            </a:r>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263FB11-7F74-4CB3-B4DD-6CA765D40155}" type="slidenum">
              <a:rPr lang="en-US" altLang="en-US" smtClean="0"/>
              <a:pPr/>
              <a:t>44</a:t>
            </a:fld>
            <a:endParaRPr lang="en-US" altLang="en-US" smtClean="0"/>
          </a:p>
        </p:txBody>
      </p:sp>
    </p:spTree>
    <p:extLst>
      <p:ext uri="{BB962C8B-B14F-4D97-AF65-F5344CB8AC3E}">
        <p14:creationId xmlns:p14="http://schemas.microsoft.com/office/powerpoint/2010/main" val="36123547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600" smtClean="0"/>
              <a:t>Other Bible verses listed on the screen also place the context at the end of the Gospel Age and the beginning of the earthly kingdom (Jeremiah 30:9; 31:6-11, 28, 29).  Hence we believe that the New Covenant does not become operative until the time of the earthly kingdom is first established in Israel. </a:t>
            </a:r>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92D0E57-A8B3-49AA-8D10-6673FC3B738E}" type="slidenum">
              <a:rPr lang="en-US" altLang="en-US" smtClean="0"/>
              <a:pPr/>
              <a:t>45</a:t>
            </a:fld>
            <a:endParaRPr lang="en-US" altLang="en-US" smtClean="0"/>
          </a:p>
        </p:txBody>
      </p:sp>
    </p:spTree>
    <p:extLst>
      <p:ext uri="{BB962C8B-B14F-4D97-AF65-F5344CB8AC3E}">
        <p14:creationId xmlns:p14="http://schemas.microsoft.com/office/powerpoint/2010/main" val="40319186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400" smtClean="0"/>
              <a:t>Many other Old Testament passages speak of the New Covenant as being established with Israel at the time of the kingdom.  We don't have time to read these passages, but after reading them on your own time we believe you'll agree that the Old Testament does not indicate that the Church is under the New Covenant. </a:t>
            </a:r>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305778-7AF2-4D02-ABDC-53AF326333F2}" type="slidenum">
              <a:rPr lang="en-US" altLang="en-US" smtClean="0"/>
              <a:pPr/>
              <a:t>46</a:t>
            </a:fld>
            <a:endParaRPr lang="en-US" altLang="en-US" smtClean="0"/>
          </a:p>
        </p:txBody>
      </p:sp>
    </p:spTree>
    <p:extLst>
      <p:ext uri="{BB962C8B-B14F-4D97-AF65-F5344CB8AC3E}">
        <p14:creationId xmlns:p14="http://schemas.microsoft.com/office/powerpoint/2010/main" val="5344776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685800" y="4400550"/>
            <a:ext cx="5486400" cy="4368800"/>
          </a:xfrm>
        </p:spPr>
        <p:txBody>
          <a:bodyPr/>
          <a:lstStyle/>
          <a:p>
            <a:pPr>
              <a:defRPr/>
            </a:pPr>
            <a:r>
              <a:rPr lang="en-US" sz="2400" dirty="0" smtClean="0"/>
              <a:t>Let’s investigate to see if we find further evidence in the New Testament to be consistent. To whom does Paul apply the New Covenant in Romans 11?  Do we find any hint that God makes the New Covenant with the Church? [Read scriptures] Paul shows in vs 25 that the New Covenant will NOT be made “until the fullness of the Gentiles come in,” that is, when the Church is complete and the door is closed to the heavenly call. </a:t>
            </a:r>
            <a:endParaRPr lang="en-US" sz="2400" dirty="0" smtClean="0">
              <a:effectLst>
                <a:outerShdw blurRad="50800" dist="38100" algn="tr" rotWithShape="0">
                  <a:prstClr val="black">
                    <a:alpha val="40000"/>
                  </a:prstClr>
                </a:outerShdw>
              </a:effectLst>
            </a:endParaRPr>
          </a:p>
          <a:p>
            <a:pPr>
              <a:defRPr/>
            </a:pPr>
            <a:endParaRPr lang="en-US" dirty="0"/>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348DA7E-55B9-47B6-B5B5-E1DA57268A31}" type="slidenum">
              <a:rPr lang="en-US" altLang="en-US" smtClean="0"/>
              <a:pPr/>
              <a:t>47</a:t>
            </a:fld>
            <a:endParaRPr lang="en-US" altLang="en-US" smtClean="0"/>
          </a:p>
        </p:txBody>
      </p:sp>
    </p:spTree>
    <p:extLst>
      <p:ext uri="{BB962C8B-B14F-4D97-AF65-F5344CB8AC3E}">
        <p14:creationId xmlns:p14="http://schemas.microsoft.com/office/powerpoint/2010/main" val="39178005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800" smtClean="0"/>
              <a:t>Verses 26 and 27 show that God will save Israel, take away their sins and establish the New Covenant with them. </a:t>
            </a:r>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8658C1B-D211-43F5-9D0D-619C7D05F845}" type="slidenum">
              <a:rPr lang="en-US" altLang="en-US" smtClean="0"/>
              <a:pPr/>
              <a:t>48</a:t>
            </a:fld>
            <a:endParaRPr lang="en-US" altLang="en-US" smtClean="0"/>
          </a:p>
        </p:txBody>
      </p:sp>
    </p:spTree>
    <p:extLst>
      <p:ext uri="{BB962C8B-B14F-4D97-AF65-F5344CB8AC3E}">
        <p14:creationId xmlns:p14="http://schemas.microsoft.com/office/powerpoint/2010/main" val="27031983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xfrm>
            <a:off x="685800" y="4400550"/>
            <a:ext cx="5726113" cy="4110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200" smtClean="0"/>
              <a:t>Paul nails down his argument about Israel being favored under the New Covenant by stating in verse 29, “the gifts and calling of God are irrevocable".  In other words, since God promised this New Covenant to Israel in the Old Testament, He won't go back on his word.  Paul exclusively applies the New Covenant in this chapter to natural Israel, and makes no reference to the Church as being under it.  If the New Creation truly were under the New Covenant, we would have expected Paul to have stated so here. </a:t>
            </a:r>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D1FFE4C-19DB-4B7F-BFF6-BC531B71EA33}" type="slidenum">
              <a:rPr lang="en-US" altLang="en-US" smtClean="0"/>
              <a:pPr/>
              <a:t>49</a:t>
            </a:fld>
            <a:endParaRPr lang="en-US" altLang="en-US" smtClean="0"/>
          </a:p>
        </p:txBody>
      </p:sp>
    </p:spTree>
    <p:extLst>
      <p:ext uri="{BB962C8B-B14F-4D97-AF65-F5344CB8AC3E}">
        <p14:creationId xmlns:p14="http://schemas.microsoft.com/office/powerpoint/2010/main" val="2740126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6851174-E48A-43F8-BCA0-1A5A569810C3}" type="slidenum">
              <a:rPr lang="en-US" altLang="en-US" smtClean="0"/>
              <a:pPr/>
              <a:t>5</a:t>
            </a:fld>
            <a:endParaRPr lang="en-US" altLang="en-US" smtClean="0"/>
          </a:p>
        </p:txBody>
      </p:sp>
    </p:spTree>
    <p:extLst>
      <p:ext uri="{BB962C8B-B14F-4D97-AF65-F5344CB8AC3E}">
        <p14:creationId xmlns:p14="http://schemas.microsoft.com/office/powerpoint/2010/main" val="38380504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sz="2400" dirty="0" smtClean="0"/>
              <a:t>Does the fact that Jesus is a surety of the New Covenant have any bearing on whether or not the New Covenant is now operative with the Church?  [Read </a:t>
            </a:r>
            <a:r>
              <a:rPr lang="en-US" sz="2400" dirty="0" err="1" smtClean="0"/>
              <a:t>Heb</a:t>
            </a:r>
            <a:r>
              <a:rPr lang="en-US" sz="2400" dirty="0" smtClean="0"/>
              <a:t> 7:22] The word PLEDGE here is translated SURETY in the King James and many other translations. [Press ENTER twice and read each citation] </a:t>
            </a:r>
            <a:endParaRPr lang="en-US" sz="2400" dirty="0" smtClean="0">
              <a:effectLst>
                <a:outerShdw blurRad="50800" dist="38100" algn="tr" rotWithShape="0">
                  <a:prstClr val="black">
                    <a:alpha val="40000"/>
                  </a:prstClr>
                </a:outerShdw>
              </a:effectLst>
            </a:endParaRPr>
          </a:p>
          <a:p>
            <a:pPr>
              <a:defRPr/>
            </a:pPr>
            <a:r>
              <a:rPr lang="en-US" dirty="0" smtClean="0"/>
              <a:t>  </a:t>
            </a:r>
            <a:endParaRPr lang="en-US" dirty="0"/>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99E6F77-8DA4-487E-BEA6-E3269BA1E62B}" type="slidenum">
              <a:rPr lang="en-US" altLang="en-US" smtClean="0"/>
              <a:pPr/>
              <a:t>50</a:t>
            </a:fld>
            <a:endParaRPr lang="en-US" altLang="en-US" smtClean="0"/>
          </a:p>
        </p:txBody>
      </p:sp>
    </p:spTree>
    <p:extLst>
      <p:ext uri="{BB962C8B-B14F-4D97-AF65-F5344CB8AC3E}">
        <p14:creationId xmlns:p14="http://schemas.microsoft.com/office/powerpoint/2010/main" val="13267220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800" smtClean="0"/>
              <a:t> So a surety is a pledge, deposit or guarantee that some promise will be fulfilled in the FUTURE.  If the New Covenant were in operation in Paul's day, Jesus would not have been needed as a surety.  Therefore the Early Church was not under the New Covenant and nor can we be today. </a:t>
            </a:r>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C9F1B0B-8472-40D0-8E90-EEBB8E94E36F}" type="slidenum">
              <a:rPr lang="en-US" altLang="en-US" smtClean="0"/>
              <a:pPr/>
              <a:t>51</a:t>
            </a:fld>
            <a:endParaRPr lang="en-US" altLang="en-US" smtClean="0"/>
          </a:p>
        </p:txBody>
      </p:sp>
    </p:spTree>
    <p:extLst>
      <p:ext uri="{BB962C8B-B14F-4D97-AF65-F5344CB8AC3E}">
        <p14:creationId xmlns:p14="http://schemas.microsoft.com/office/powerpoint/2010/main" val="41273198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xfrm>
            <a:off x="685800" y="4400550"/>
            <a:ext cx="5486400" cy="413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400" smtClean="0"/>
              <a:t>[Read screen] This passage has thoroughly convinced many that the Church is under the New Covenant.  Notice though, this text nowhere states that God will make the New Covenant with the Church.  The conclusion some draw is that since the Church drinks of the blood of the New Covenant, this means they are under it.  Yet, we ask for evidence.  Where does the Bible show that drinking blood represents being under a covenant? </a:t>
            </a:r>
          </a:p>
        </p:txBody>
      </p:sp>
      <p:sp>
        <p:nvSpPr>
          <p:cNvPr id="133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52561E1-B32A-4583-B8FE-F216E27AC168}" type="slidenum">
              <a:rPr lang="en-US" altLang="en-US" smtClean="0"/>
              <a:pPr/>
              <a:t>52</a:t>
            </a:fld>
            <a:endParaRPr lang="en-US" altLang="en-US" smtClean="0"/>
          </a:p>
        </p:txBody>
      </p:sp>
    </p:spTree>
    <p:extLst>
      <p:ext uri="{BB962C8B-B14F-4D97-AF65-F5344CB8AC3E}">
        <p14:creationId xmlns:p14="http://schemas.microsoft.com/office/powerpoint/2010/main" val="33747094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sz="2800" dirty="0" smtClean="0"/>
              <a:t>Quite to the contrary, as we shall see from scriptures, drinking blood represents participation in Christ's sacrifice.  This text therefore does not prove that we are under the New Covenant, but rather, it shows our participation in the sacrifice that ratifies the New Covenant.  </a:t>
            </a:r>
            <a:endParaRPr lang="en-US" sz="2800" dirty="0" smtClean="0">
              <a:effectLst>
                <a:outerShdw blurRad="50800" dist="38100" algn="tr" rotWithShape="0">
                  <a:prstClr val="black">
                    <a:alpha val="40000"/>
                  </a:prstClr>
                </a:outerShdw>
              </a:effectLst>
            </a:endParaRPr>
          </a:p>
          <a:p>
            <a:pPr>
              <a:defRPr/>
            </a:pPr>
            <a:endParaRPr lang="en-US" dirty="0"/>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B62C544-1B75-4B3D-8EDC-B9DDE5AA39E9}" type="slidenum">
              <a:rPr lang="en-US" altLang="en-US" smtClean="0"/>
              <a:pPr/>
              <a:t>53</a:t>
            </a:fld>
            <a:endParaRPr lang="en-US" altLang="en-US" smtClean="0"/>
          </a:p>
        </p:txBody>
      </p:sp>
    </p:spTree>
    <p:extLst>
      <p:ext uri="{BB962C8B-B14F-4D97-AF65-F5344CB8AC3E}">
        <p14:creationId xmlns:p14="http://schemas.microsoft.com/office/powerpoint/2010/main" val="41515748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xfrm>
            <a:off x="685800" y="4400550"/>
            <a:ext cx="5568950" cy="4151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600" smtClean="0"/>
              <a:t>Let's look at scriptures which support the view that drinking blood represents participation in sacrifice.  [Read verses] All three of the texts reveal that drinking of the cup represents Christ's sacrifice or our participation with Christ in His sacrifice. The common rebuttal is that these verses have nothing to do with the cup drank at our Lord's memorial supper. </a:t>
            </a:r>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1C6321B-B097-4B6D-854C-5699579D23FC}" type="slidenum">
              <a:rPr lang="en-US" altLang="en-US" smtClean="0"/>
              <a:pPr/>
              <a:t>54</a:t>
            </a:fld>
            <a:endParaRPr lang="en-US" altLang="en-US" smtClean="0"/>
          </a:p>
        </p:txBody>
      </p:sp>
    </p:spTree>
    <p:extLst>
      <p:ext uri="{BB962C8B-B14F-4D97-AF65-F5344CB8AC3E}">
        <p14:creationId xmlns:p14="http://schemas.microsoft.com/office/powerpoint/2010/main" val="42297681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xfrm>
            <a:off x="685800" y="4400550"/>
            <a:ext cx="5486400" cy="4284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400" smtClean="0"/>
              <a:t>Really?  The last two texts quoted occurred shortly after the memorial supper.  If these verses do not relate to the memorial cup, we might as well discard our practice of contextual harmony and of scripture interpreting scripture.   Do we really think that shortly after having shared the cup with the disciples, that when Jesus again refers to the cup at Gethsemane, that He makes no connection?  That the cups are unrelated?</a:t>
            </a:r>
          </a:p>
        </p:txBody>
      </p:sp>
      <p:sp>
        <p:nvSpPr>
          <p:cNvPr id="139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903A4CB-0713-4110-8D5A-080B8C286B19}" type="slidenum">
              <a:rPr lang="en-US" altLang="en-US" smtClean="0"/>
              <a:pPr/>
              <a:t>55</a:t>
            </a:fld>
            <a:endParaRPr lang="en-US" altLang="en-US" smtClean="0"/>
          </a:p>
        </p:txBody>
      </p:sp>
    </p:spTree>
    <p:extLst>
      <p:ext uri="{BB962C8B-B14F-4D97-AF65-F5344CB8AC3E}">
        <p14:creationId xmlns:p14="http://schemas.microsoft.com/office/powerpoint/2010/main" val="17277268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xfrm>
            <a:off x="685800" y="4400550"/>
            <a:ext cx="5486400" cy="3954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800" smtClean="0"/>
              <a:t>We find further support in [Read 1 Cor 10:16] The word "communion" has the thought in the Greek of sharing or common participation.  [press ENTER, Read Phil 3:10]  The same Greek word is used in Phil 3:10 where Paul speaks of us having a "fellowship" or common participation in Christ's sufferings. </a:t>
            </a:r>
          </a:p>
        </p:txBody>
      </p:sp>
      <p:sp>
        <p:nvSpPr>
          <p:cNvPr id="141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AE432A8-2688-40D2-8574-99BC4C75EBC3}" type="slidenum">
              <a:rPr lang="en-US" altLang="en-US" smtClean="0"/>
              <a:pPr/>
              <a:t>56</a:t>
            </a:fld>
            <a:endParaRPr lang="en-US" altLang="en-US" smtClean="0"/>
          </a:p>
        </p:txBody>
      </p:sp>
    </p:spTree>
    <p:extLst>
      <p:ext uri="{BB962C8B-B14F-4D97-AF65-F5344CB8AC3E}">
        <p14:creationId xmlns:p14="http://schemas.microsoft.com/office/powerpoint/2010/main" val="123593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xfrm>
            <a:off x="685800" y="4400550"/>
            <a:ext cx="5486400" cy="414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400" smtClean="0"/>
              <a:t>So in all verses we cited, drinking of the cup represents participation in sacrifice.  1 Cor 10:16 directly ties in this thought of common participation with the memorial cup.  [Press ENTER twice] Our drinking of the cup demonstrates that our relationship to the New Covenant is that of sacrificers.  Since sacrifices ratify covenants, the Church's sacrifice (as Christ's body members), with their head, is what ratifies the New Covenant. </a:t>
            </a:r>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C619FEF-E471-425D-AC3F-901000705FFC}" type="slidenum">
              <a:rPr lang="en-US" altLang="en-US" smtClean="0"/>
              <a:pPr/>
              <a:t>57</a:t>
            </a:fld>
            <a:endParaRPr lang="en-US" altLang="en-US" smtClean="0"/>
          </a:p>
        </p:txBody>
      </p:sp>
    </p:spTree>
    <p:extLst>
      <p:ext uri="{BB962C8B-B14F-4D97-AF65-F5344CB8AC3E}">
        <p14:creationId xmlns:p14="http://schemas.microsoft.com/office/powerpoint/2010/main" val="14780707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sz="2800" dirty="0" smtClean="0"/>
              <a:t>[read question] This question may seem trivial, but actually it is quite important to our discussion.  Many of those who believe that the Church is under the New Covenant strongly argue that Jesus definitely did not drink of the cup.  Why do they take such a strong position?</a:t>
            </a:r>
            <a:endParaRPr lang="en-US" sz="2800" dirty="0">
              <a:effectLst>
                <a:outerShdw blurRad="50800" dist="38100" algn="tr" rotWithShape="0">
                  <a:prstClr val="black">
                    <a:alpha val="40000"/>
                  </a:prstClr>
                </a:outerShdw>
              </a:effectLst>
            </a:endParaRPr>
          </a:p>
        </p:txBody>
      </p:sp>
      <p:sp>
        <p:nvSpPr>
          <p:cNvPr id="145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BEBE340-DC82-4169-81D4-9A01A68F4972}" type="slidenum">
              <a:rPr lang="en-US" altLang="en-US" smtClean="0"/>
              <a:pPr/>
              <a:t>58</a:t>
            </a:fld>
            <a:endParaRPr lang="en-US" altLang="en-US" smtClean="0"/>
          </a:p>
        </p:txBody>
      </p:sp>
    </p:spTree>
    <p:extLst>
      <p:ext uri="{BB962C8B-B14F-4D97-AF65-F5344CB8AC3E}">
        <p14:creationId xmlns:p14="http://schemas.microsoft.com/office/powerpoint/2010/main" val="22119602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685800" y="4400550"/>
            <a:ext cx="5559425" cy="4119563"/>
          </a:xfrm>
        </p:spPr>
        <p:txBody>
          <a:bodyPr/>
          <a:lstStyle/>
          <a:p>
            <a:pPr>
              <a:defRPr/>
            </a:pPr>
            <a:r>
              <a:rPr lang="en-US" sz="2800" dirty="0" smtClean="0"/>
              <a:t>Think about it.  If our drinking of the cup is used as proof that we are under the New Covenant, then that must mean Jesus is also under the New Covenant if he drank of the cup.  Jesus of course cannot be under the New Covenant, so therefore they conclude that </a:t>
            </a:r>
            <a:r>
              <a:rPr lang="en-US" sz="2800" dirty="0"/>
              <a:t>Jesus did </a:t>
            </a:r>
            <a:r>
              <a:rPr lang="en-US" sz="2800" dirty="0" smtClean="0"/>
              <a:t>not drink the cup, even if the Church did.</a:t>
            </a:r>
            <a:endParaRPr lang="en-US" sz="2800" dirty="0">
              <a:effectLst>
                <a:outerShdw blurRad="50800" dist="38100" algn="tr" rotWithShape="0">
                  <a:prstClr val="black">
                    <a:alpha val="40000"/>
                  </a:prstClr>
                </a:outerShdw>
              </a:effectLst>
            </a:endParaRPr>
          </a:p>
        </p:txBody>
      </p:sp>
      <p:sp>
        <p:nvSpPr>
          <p:cNvPr id="147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98DE4C4-A9C4-4AA0-B99B-E70C6AF0E678}" type="slidenum">
              <a:rPr lang="en-US" altLang="en-US" smtClean="0"/>
              <a:pPr/>
              <a:t>59</a:t>
            </a:fld>
            <a:endParaRPr lang="en-US" altLang="en-US" smtClean="0"/>
          </a:p>
        </p:txBody>
      </p:sp>
    </p:spTree>
    <p:extLst>
      <p:ext uri="{BB962C8B-B14F-4D97-AF65-F5344CB8AC3E}">
        <p14:creationId xmlns:p14="http://schemas.microsoft.com/office/powerpoint/2010/main" val="2462424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D738F70-2E60-4373-9CF2-8D61978302E2}" type="slidenum">
              <a:rPr lang="en-US" altLang="en-US" smtClean="0"/>
              <a:pPr/>
              <a:t>6</a:t>
            </a:fld>
            <a:endParaRPr lang="en-US" altLang="en-US" smtClean="0"/>
          </a:p>
        </p:txBody>
      </p:sp>
    </p:spTree>
    <p:extLst>
      <p:ext uri="{BB962C8B-B14F-4D97-AF65-F5344CB8AC3E}">
        <p14:creationId xmlns:p14="http://schemas.microsoft.com/office/powerpoint/2010/main" val="10247277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800" smtClean="0"/>
              <a:t>What do the scriptures say?  [Read Mark 14:25] Notice two points from this scripture.   First, Jesus says he will drink </a:t>
            </a:r>
            <a:r>
              <a:rPr lang="en-US" altLang="en-US" sz="2800" b="1" smtClean="0"/>
              <a:t>no more</a:t>
            </a:r>
            <a:r>
              <a:rPr lang="en-US" altLang="en-US" sz="2800" smtClean="0"/>
              <a:t> of the cup.  The fact that he won't drink any more until the kingdom indicates that had already drank of the cup, else how could he drink of it </a:t>
            </a:r>
            <a:r>
              <a:rPr lang="en-US" altLang="en-US" sz="2800" b="1" smtClean="0"/>
              <a:t>no more</a:t>
            </a:r>
            <a:r>
              <a:rPr lang="en-US" altLang="en-US" sz="2800" smtClean="0"/>
              <a:t>. </a:t>
            </a:r>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2850439-A562-4095-A673-F5757C521443}" type="slidenum">
              <a:rPr lang="en-US" altLang="en-US" smtClean="0"/>
              <a:pPr/>
              <a:t>60</a:t>
            </a:fld>
            <a:endParaRPr lang="en-US" altLang="en-US" smtClean="0"/>
          </a:p>
        </p:txBody>
      </p:sp>
    </p:spTree>
    <p:extLst>
      <p:ext uri="{BB962C8B-B14F-4D97-AF65-F5344CB8AC3E}">
        <p14:creationId xmlns:p14="http://schemas.microsoft.com/office/powerpoint/2010/main" val="8435464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800" smtClean="0"/>
              <a:t> Second, Jesus says he won't drink with them again until he drinks the cup </a:t>
            </a:r>
            <a:r>
              <a:rPr lang="en-US" altLang="en-US" sz="2800" b="1" smtClean="0"/>
              <a:t>new</a:t>
            </a:r>
            <a:r>
              <a:rPr lang="en-US" altLang="en-US" sz="2800" smtClean="0"/>
              <a:t> with them.  If he promises to drink it </a:t>
            </a:r>
            <a:r>
              <a:rPr lang="en-US" altLang="en-US" sz="2800" b="1" smtClean="0"/>
              <a:t>new</a:t>
            </a:r>
            <a:r>
              <a:rPr lang="en-US" altLang="en-US" sz="2800" smtClean="0"/>
              <a:t>, there must have been a time when he drank it </a:t>
            </a:r>
            <a:r>
              <a:rPr lang="en-US" altLang="en-US" sz="2800" b="1" smtClean="0"/>
              <a:t>old</a:t>
            </a:r>
            <a:r>
              <a:rPr lang="en-US" altLang="en-US" sz="2800" smtClean="0"/>
              <a:t>.  Therefore, Jesus did indeed drink of the cup on the Passover night. </a:t>
            </a:r>
          </a:p>
        </p:txBody>
      </p:sp>
      <p:sp>
        <p:nvSpPr>
          <p:cNvPr id="151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BC66AF1-699C-4EF4-85B0-D79DE76C03DB}" type="slidenum">
              <a:rPr lang="en-US" altLang="en-US" smtClean="0"/>
              <a:pPr/>
              <a:t>61</a:t>
            </a:fld>
            <a:endParaRPr lang="en-US" altLang="en-US" smtClean="0"/>
          </a:p>
        </p:txBody>
      </p:sp>
    </p:spTree>
    <p:extLst>
      <p:ext uri="{BB962C8B-B14F-4D97-AF65-F5344CB8AC3E}">
        <p14:creationId xmlns:p14="http://schemas.microsoft.com/office/powerpoint/2010/main" val="17211681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sz="2600" dirty="0" smtClean="0"/>
              <a:t>This is in harmony with Jesus’ clear statement.   [Read Mark 10:38] Drinking the cup does not place Jesus under the New Covenant, but rather makes him the sacrifice that ratifies it.  So likewise with us. The Church is not under the New Covenant, but as his body members, we participate in ratifying that covenant. </a:t>
            </a:r>
            <a:endParaRPr lang="en-US" sz="2600" dirty="0" smtClean="0">
              <a:effectLst>
                <a:outerShdw blurRad="50800" dist="38100" algn="tr" rotWithShape="0">
                  <a:prstClr val="black">
                    <a:alpha val="40000"/>
                  </a:prstClr>
                </a:outerShdw>
              </a:effectLst>
            </a:endParaRPr>
          </a:p>
        </p:txBody>
      </p:sp>
      <p:sp>
        <p:nvSpPr>
          <p:cNvPr id="153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19E257A-F880-4667-9ADA-7AC024912AB3}" type="slidenum">
              <a:rPr lang="en-US" altLang="en-US" smtClean="0"/>
              <a:pPr/>
              <a:t>62</a:t>
            </a:fld>
            <a:endParaRPr lang="en-US" altLang="en-US" smtClean="0"/>
          </a:p>
        </p:txBody>
      </p:sp>
    </p:spTree>
    <p:extLst>
      <p:ext uri="{BB962C8B-B14F-4D97-AF65-F5344CB8AC3E}">
        <p14:creationId xmlns:p14="http://schemas.microsoft.com/office/powerpoint/2010/main" val="13005683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sz="2800" dirty="0" smtClean="0"/>
              <a:t>[Read title] To find the answer, let's take a careful look at Luke 22.</a:t>
            </a:r>
            <a:endParaRPr lang="en-US" sz="2800" dirty="0" smtClean="0">
              <a:effectLst>
                <a:outerShdw blurRad="50800" dist="38100" algn="tr" rotWithShape="0">
                  <a:prstClr val="black">
                    <a:alpha val="40000"/>
                  </a:prstClr>
                </a:outerShdw>
              </a:effectLst>
            </a:endParaRPr>
          </a:p>
          <a:p>
            <a:pPr>
              <a:defRPr/>
            </a:pPr>
            <a:endParaRPr lang="en-US" sz="2800" dirty="0"/>
          </a:p>
        </p:txBody>
      </p:sp>
      <p:sp>
        <p:nvSpPr>
          <p:cNvPr id="155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EC44485-3D1A-406E-8347-FCD68AA5ED24}" type="slidenum">
              <a:rPr lang="en-US" altLang="en-US" smtClean="0"/>
              <a:pPr/>
              <a:t>63</a:t>
            </a:fld>
            <a:endParaRPr lang="en-US" altLang="en-US" smtClean="0"/>
          </a:p>
        </p:txBody>
      </p:sp>
    </p:spTree>
    <p:extLst>
      <p:ext uri="{BB962C8B-B14F-4D97-AF65-F5344CB8AC3E}">
        <p14:creationId xmlns:p14="http://schemas.microsoft.com/office/powerpoint/2010/main" val="18476266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sz="2800" dirty="0" smtClean="0"/>
              <a:t>[Read verses] The word “appoint” is not accurate.  [Press ENTER] It is the same word mistranslated “Testator” in Hebrews 9:16 (Strong’s 1303) and the real meaning of the word is “covenant sacrifice.”  That’s what we are; covenant </a:t>
            </a:r>
            <a:r>
              <a:rPr lang="en-US" sz="2800" dirty="0" err="1" smtClean="0"/>
              <a:t>sacrificers</a:t>
            </a:r>
            <a:r>
              <a:rPr lang="en-US" sz="2800" dirty="0" smtClean="0"/>
              <a:t> with Christ, who ratify the New Covenant. </a:t>
            </a:r>
            <a:endParaRPr lang="en-US" sz="2800" dirty="0" smtClean="0">
              <a:effectLst>
                <a:outerShdw blurRad="50800" dist="38100" algn="tr" rotWithShape="0">
                  <a:prstClr val="black">
                    <a:alpha val="40000"/>
                  </a:prstClr>
                </a:outerShdw>
              </a:effectLst>
            </a:endParaRPr>
          </a:p>
          <a:p>
            <a:pPr>
              <a:defRPr/>
            </a:pPr>
            <a:endParaRPr lang="en-US" dirty="0"/>
          </a:p>
        </p:txBody>
      </p:sp>
      <p:sp>
        <p:nvSpPr>
          <p:cNvPr id="157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7C40E7F-D6CB-412F-BEAA-FEE042BE0E2B}" type="slidenum">
              <a:rPr lang="en-US" altLang="en-US" smtClean="0"/>
              <a:pPr/>
              <a:t>64</a:t>
            </a:fld>
            <a:endParaRPr lang="en-US" altLang="en-US" smtClean="0"/>
          </a:p>
        </p:txBody>
      </p:sp>
    </p:spTree>
    <p:extLst>
      <p:ext uri="{BB962C8B-B14F-4D97-AF65-F5344CB8AC3E}">
        <p14:creationId xmlns:p14="http://schemas.microsoft.com/office/powerpoint/2010/main" val="24973037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800" smtClean="0"/>
              <a:t>Rotherham translates closer to the real meaning:  [Read Luke 22:29] We conclude then that the Church’s role in relation to the new Covenant is the same as Jesus's role.  Luke 22:29 says that Jesus has covenanted unto us, just in the same way as the Father has covenanted unto Him.  </a:t>
            </a:r>
          </a:p>
        </p:txBody>
      </p:sp>
      <p:sp>
        <p:nvSpPr>
          <p:cNvPr id="159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4090C35-9F77-4851-94C1-B12A5CFC7829}" type="slidenum">
              <a:rPr lang="en-US" altLang="en-US" smtClean="0"/>
              <a:pPr/>
              <a:t>65</a:t>
            </a:fld>
            <a:endParaRPr lang="en-US" altLang="en-US" smtClean="0"/>
          </a:p>
        </p:txBody>
      </p:sp>
    </p:spTree>
    <p:extLst>
      <p:ext uri="{BB962C8B-B14F-4D97-AF65-F5344CB8AC3E}">
        <p14:creationId xmlns:p14="http://schemas.microsoft.com/office/powerpoint/2010/main" val="25803478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nvPr>
        </p:nvSpPr>
        <p:spPr bwMode="auto">
          <a:xfrm>
            <a:off x="685800" y="4400550"/>
            <a:ext cx="5621338" cy="3890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800" smtClean="0"/>
              <a:t>Jesus’ relationship to the New Covenant is the same as our relationship to the New Covenant.   In other words as “covenant sacrificers” ratifying the New Covenant, Jesus and His body members make possible the future earthly Kingdom, through the New Covenant arrangement. </a:t>
            </a:r>
          </a:p>
        </p:txBody>
      </p:sp>
      <p:sp>
        <p:nvSpPr>
          <p:cNvPr id="161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66AC7EA-CDA4-46D3-8FAC-7213C22984E8}" type="slidenum">
              <a:rPr lang="en-US" altLang="en-US" smtClean="0"/>
              <a:pPr/>
              <a:t>66</a:t>
            </a:fld>
            <a:endParaRPr lang="en-US" altLang="en-US" smtClean="0"/>
          </a:p>
        </p:txBody>
      </p:sp>
    </p:spTree>
    <p:extLst>
      <p:ext uri="{BB962C8B-B14F-4D97-AF65-F5344CB8AC3E}">
        <p14:creationId xmlns:p14="http://schemas.microsoft.com/office/powerpoint/2010/main" val="25872930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800" smtClean="0"/>
              <a:t>[Read question and verse] Here Moses went up Mount Sinai to receive the Law Covenant.  Of this event, we read in Hebrews 12:22 the reality of what it represents. </a:t>
            </a:r>
          </a:p>
        </p:txBody>
      </p:sp>
      <p:sp>
        <p:nvSpPr>
          <p:cNvPr id="163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2230978-CE48-4D2D-BB6A-3BC6AF746BAA}" type="slidenum">
              <a:rPr lang="en-US" altLang="en-US" smtClean="0">
                <a:solidFill>
                  <a:srgbClr val="000000"/>
                </a:solidFill>
              </a:rPr>
              <a:pPr/>
              <a:t>67</a:t>
            </a:fld>
            <a:endParaRPr lang="en-US" altLang="en-US" smtClean="0">
              <a:solidFill>
                <a:srgbClr val="000000"/>
              </a:solidFill>
            </a:endParaRPr>
          </a:p>
        </p:txBody>
      </p:sp>
    </p:spTree>
    <p:extLst>
      <p:ext uri="{BB962C8B-B14F-4D97-AF65-F5344CB8AC3E}">
        <p14:creationId xmlns:p14="http://schemas.microsoft.com/office/powerpoint/2010/main" val="29183284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3200" smtClean="0"/>
              <a:t>[Read verses]</a:t>
            </a:r>
          </a:p>
        </p:txBody>
      </p:sp>
      <p:sp>
        <p:nvSpPr>
          <p:cNvPr id="165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634B8E5-3F85-4834-87A4-19FF7741D956}" type="slidenum">
              <a:rPr lang="en-US" altLang="en-US" smtClean="0">
                <a:solidFill>
                  <a:srgbClr val="000000"/>
                </a:solidFill>
              </a:rPr>
              <a:pPr/>
              <a:t>68</a:t>
            </a:fld>
            <a:endParaRPr lang="en-US" altLang="en-US" smtClean="0">
              <a:solidFill>
                <a:srgbClr val="000000"/>
              </a:solidFill>
            </a:endParaRPr>
          </a:p>
        </p:txBody>
      </p:sp>
    </p:spTree>
    <p:extLst>
      <p:ext uri="{BB962C8B-B14F-4D97-AF65-F5344CB8AC3E}">
        <p14:creationId xmlns:p14="http://schemas.microsoft.com/office/powerpoint/2010/main" val="17084349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Notes Placeholder 2"/>
          <p:cNvSpPr>
            <a:spLocks noGrp="1"/>
          </p:cNvSpPr>
          <p:nvPr>
            <p:ph type="body" idx="1"/>
          </p:nvPr>
        </p:nvSpPr>
        <p:spPr bwMode="auto">
          <a:xfrm>
            <a:off x="685800" y="4400550"/>
            <a:ext cx="5486400" cy="3943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200" smtClean="0"/>
              <a:t>In the NASV, Hebrews 12:22 says, "you have come to Mount Zion."  Some take this to mean that we have arrived at Mount Zion, but this is not the force of the Greek.  [Read Strong’s and Henry Alford].    So we have not ARRIVED, but are drawing near in the sense that we give assent, agree and are in accord with; but we are not now on that New Covenant Mountain. That will only be when the church is complete and administers it from the heavenly Jerusalem, as noted in verse 23.</a:t>
            </a:r>
          </a:p>
        </p:txBody>
      </p:sp>
      <p:sp>
        <p:nvSpPr>
          <p:cNvPr id="167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DBBE2FB-8FAD-45F2-86AA-791A14F406CF}" type="slidenum">
              <a:rPr lang="en-US" altLang="en-US" smtClean="0">
                <a:solidFill>
                  <a:srgbClr val="000000"/>
                </a:solidFill>
              </a:rPr>
              <a:pPr/>
              <a:t>69</a:t>
            </a:fld>
            <a:endParaRPr lang="en-US" altLang="en-US" smtClean="0">
              <a:solidFill>
                <a:srgbClr val="000000"/>
              </a:solidFill>
            </a:endParaRPr>
          </a:p>
        </p:txBody>
      </p:sp>
    </p:spTree>
    <p:extLst>
      <p:ext uri="{BB962C8B-B14F-4D97-AF65-F5344CB8AC3E}">
        <p14:creationId xmlns:p14="http://schemas.microsoft.com/office/powerpoint/2010/main" val="3912262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37C6105-3455-4EBC-9579-8A813501C514}" type="slidenum">
              <a:rPr lang="en-US" altLang="en-US" smtClean="0"/>
              <a:pPr/>
              <a:t>7</a:t>
            </a:fld>
            <a:endParaRPr lang="en-US" altLang="en-US" smtClean="0"/>
          </a:p>
        </p:txBody>
      </p:sp>
    </p:spTree>
    <p:extLst>
      <p:ext uri="{BB962C8B-B14F-4D97-AF65-F5344CB8AC3E}">
        <p14:creationId xmlns:p14="http://schemas.microsoft.com/office/powerpoint/2010/main" val="3042656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685800" y="4400550"/>
            <a:ext cx="5683250" cy="3673475"/>
          </a:xfrm>
        </p:spPr>
        <p:txBody>
          <a:bodyPr/>
          <a:lstStyle/>
          <a:p>
            <a:pPr>
              <a:defRPr/>
            </a:pPr>
            <a:r>
              <a:rPr lang="en-US" sz="2400" dirty="0" smtClean="0"/>
              <a:t>Paul said “ye are drawing near (during the Gospel Age) to mount Zion, and unto the city of the living God, the heavenly Jerusalem (when the New Covenant will be ratified and operational)” He is not saying we are now or ever will be under the New Covenant.  But we are indeed drawing near to that city that will have the ratified covenant and we will be part of its mediator.</a:t>
            </a:r>
            <a:endParaRPr lang="en-US" sz="2400" dirty="0" smtClean="0">
              <a:effectLst>
                <a:outerShdw blurRad="50800" dist="38100" algn="tr" rotWithShape="0">
                  <a:prstClr val="black">
                    <a:alpha val="40000"/>
                  </a:prstClr>
                </a:outerShdw>
              </a:effectLst>
            </a:endParaRPr>
          </a:p>
          <a:p>
            <a:pPr>
              <a:defRPr/>
            </a:pPr>
            <a:endParaRPr lang="en-US" dirty="0"/>
          </a:p>
        </p:txBody>
      </p:sp>
      <p:sp>
        <p:nvSpPr>
          <p:cNvPr id="169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2451882-A65C-44AF-AF20-D093CEEF52A1}" type="slidenum">
              <a:rPr lang="en-US" altLang="en-US" smtClean="0">
                <a:solidFill>
                  <a:srgbClr val="000000"/>
                </a:solidFill>
              </a:rPr>
              <a:pPr/>
              <a:t>70</a:t>
            </a:fld>
            <a:endParaRPr lang="en-US" altLang="en-US" smtClean="0">
              <a:solidFill>
                <a:srgbClr val="000000"/>
              </a:solidFill>
            </a:endParaRPr>
          </a:p>
        </p:txBody>
      </p:sp>
    </p:spTree>
    <p:extLst>
      <p:ext uri="{BB962C8B-B14F-4D97-AF65-F5344CB8AC3E}">
        <p14:creationId xmlns:p14="http://schemas.microsoft.com/office/powerpoint/2010/main" val="888835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400" smtClean="0"/>
              <a:t>[Read Summary]</a:t>
            </a:r>
          </a:p>
          <a:p>
            <a:endParaRPr lang="en-US" altLang="en-US" sz="2400" smtClean="0"/>
          </a:p>
          <a:p>
            <a:r>
              <a:rPr lang="en-US" altLang="en-US" sz="2400" smtClean="0"/>
              <a:t>Look for part 2 of “Our Role in God’s Covenants” coming in early 2019.</a:t>
            </a:r>
          </a:p>
          <a:p>
            <a:endParaRPr lang="en-US" altLang="en-US" sz="2400" smtClean="0"/>
          </a:p>
          <a:p>
            <a:r>
              <a:rPr lang="en-US" altLang="en-US" sz="2400" smtClean="0"/>
              <a:t>May the Lord add his blessing.</a:t>
            </a:r>
          </a:p>
        </p:txBody>
      </p:sp>
      <p:sp>
        <p:nvSpPr>
          <p:cNvPr id="172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CCFC514-9557-49F8-9BE9-7FABF8A57E5F}" type="slidenum">
              <a:rPr lang="en-US" altLang="en-US" smtClean="0"/>
              <a:pPr/>
              <a:t>71</a:t>
            </a:fld>
            <a:endParaRPr lang="en-US" altLang="en-US" smtClean="0"/>
          </a:p>
        </p:txBody>
      </p:sp>
    </p:spTree>
    <p:extLst>
      <p:ext uri="{BB962C8B-B14F-4D97-AF65-F5344CB8AC3E}">
        <p14:creationId xmlns:p14="http://schemas.microsoft.com/office/powerpoint/2010/main" val="3253214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2800" smtClean="0"/>
          </a:p>
        </p:txBody>
      </p:sp>
      <p:sp>
        <p:nvSpPr>
          <p:cNvPr id="174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C8F929E-D059-42EA-B082-797E90EE256A}" type="slidenum">
              <a:rPr lang="en-US" altLang="en-US" smtClean="0"/>
              <a:pPr/>
              <a:t>72</a:t>
            </a:fld>
            <a:endParaRPr lang="en-US" altLang="en-US" smtClean="0"/>
          </a:p>
        </p:txBody>
      </p:sp>
    </p:spTree>
    <p:extLst>
      <p:ext uri="{BB962C8B-B14F-4D97-AF65-F5344CB8AC3E}">
        <p14:creationId xmlns:p14="http://schemas.microsoft.com/office/powerpoint/2010/main" val="34251026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76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4DE2FE2-19C9-4514-8EAD-2ABBDF06F79C}" type="slidenum">
              <a:rPr lang="en-US" altLang="en-US" smtClean="0"/>
              <a:pPr/>
              <a:t>73</a:t>
            </a:fld>
            <a:endParaRPr lang="en-US" altLang="en-US" smtClean="0"/>
          </a:p>
        </p:txBody>
      </p:sp>
    </p:spTree>
    <p:extLst>
      <p:ext uri="{BB962C8B-B14F-4D97-AF65-F5344CB8AC3E}">
        <p14:creationId xmlns:p14="http://schemas.microsoft.com/office/powerpoint/2010/main" val="12613696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78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3F94D7D-52F2-4A2D-9152-D97DC524EFED}" type="slidenum">
              <a:rPr lang="en-US" altLang="en-US" smtClean="0"/>
              <a:pPr/>
              <a:t>74</a:t>
            </a:fld>
            <a:endParaRPr lang="en-US" altLang="en-US" smtClean="0"/>
          </a:p>
        </p:txBody>
      </p:sp>
    </p:spTree>
    <p:extLst>
      <p:ext uri="{BB962C8B-B14F-4D97-AF65-F5344CB8AC3E}">
        <p14:creationId xmlns:p14="http://schemas.microsoft.com/office/powerpoint/2010/main" val="14262860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80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C749084-358D-419D-B207-5C81CA172C03}" type="slidenum">
              <a:rPr lang="en-US" altLang="en-US" smtClean="0"/>
              <a:pPr/>
              <a:t>75</a:t>
            </a:fld>
            <a:endParaRPr lang="en-US" altLang="en-US" smtClean="0"/>
          </a:p>
        </p:txBody>
      </p:sp>
    </p:spTree>
    <p:extLst>
      <p:ext uri="{BB962C8B-B14F-4D97-AF65-F5344CB8AC3E}">
        <p14:creationId xmlns:p14="http://schemas.microsoft.com/office/powerpoint/2010/main" val="38622670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82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52684E7-7589-4C24-BBFB-05DD9C46CA7B}" type="slidenum">
              <a:rPr lang="en-US" altLang="en-US" smtClean="0"/>
              <a:pPr/>
              <a:t>76</a:t>
            </a:fld>
            <a:endParaRPr lang="en-US" altLang="en-US" smtClean="0"/>
          </a:p>
        </p:txBody>
      </p:sp>
    </p:spTree>
    <p:extLst>
      <p:ext uri="{BB962C8B-B14F-4D97-AF65-F5344CB8AC3E}">
        <p14:creationId xmlns:p14="http://schemas.microsoft.com/office/powerpoint/2010/main" val="23036501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84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45E486B-A3C3-4927-99BC-086ABEA43567}" type="slidenum">
              <a:rPr lang="en-US" altLang="en-US" smtClean="0"/>
              <a:pPr/>
              <a:t>77</a:t>
            </a:fld>
            <a:endParaRPr lang="en-US" altLang="en-US" smtClean="0"/>
          </a:p>
        </p:txBody>
      </p:sp>
    </p:spTree>
    <p:extLst>
      <p:ext uri="{BB962C8B-B14F-4D97-AF65-F5344CB8AC3E}">
        <p14:creationId xmlns:p14="http://schemas.microsoft.com/office/powerpoint/2010/main" val="6608240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86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DAE0B5E-DB67-4BDF-9816-7CE14FEB0244}" type="slidenum">
              <a:rPr lang="en-US" altLang="en-US" smtClean="0"/>
              <a:pPr/>
              <a:t>78</a:t>
            </a:fld>
            <a:endParaRPr lang="en-US" altLang="en-US" smtClean="0"/>
          </a:p>
        </p:txBody>
      </p:sp>
    </p:spTree>
    <p:extLst>
      <p:ext uri="{BB962C8B-B14F-4D97-AF65-F5344CB8AC3E}">
        <p14:creationId xmlns:p14="http://schemas.microsoft.com/office/powerpoint/2010/main" val="10371531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800" smtClean="0"/>
              <a:t>Today we would like to first discuss God’s covenants in general, then next how any of these covenants may relate to us, and finally, we want to answer the question, “Who is under the New Covenant?” </a:t>
            </a:r>
          </a:p>
        </p:txBody>
      </p:sp>
      <p:sp>
        <p:nvSpPr>
          <p:cNvPr id="195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02F0C3C-9C9B-4092-904A-A649B3A012E4}" type="slidenum">
              <a:rPr lang="en-US" altLang="en-US" smtClean="0"/>
              <a:pPr/>
              <a:t>86</a:t>
            </a:fld>
            <a:endParaRPr lang="en-US" altLang="en-US" smtClean="0"/>
          </a:p>
        </p:txBody>
      </p:sp>
    </p:spTree>
    <p:extLst>
      <p:ext uri="{BB962C8B-B14F-4D97-AF65-F5344CB8AC3E}">
        <p14:creationId xmlns:p14="http://schemas.microsoft.com/office/powerpoint/2010/main" val="1308663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3D01A5B-AE0B-40E6-8FEB-F29927B2E7F5}" type="slidenum">
              <a:rPr lang="en-US" altLang="en-US" smtClean="0"/>
              <a:pPr/>
              <a:t>8</a:t>
            </a:fld>
            <a:endParaRPr lang="en-US" altLang="en-US" smtClean="0"/>
          </a:p>
        </p:txBody>
      </p:sp>
    </p:spTree>
    <p:extLst>
      <p:ext uri="{BB962C8B-B14F-4D97-AF65-F5344CB8AC3E}">
        <p14:creationId xmlns:p14="http://schemas.microsoft.com/office/powerpoint/2010/main" val="1797290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800" smtClean="0"/>
              <a:t>Today, in Part 1, we would like to first discuss God’s covenants in general, then next how any of these covenants may relate to us, and finally, we want to answer the question, “Who is under the New Covenant?” </a:t>
            </a: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F274018-7932-4B63-9D49-162D54197F9A}" type="slidenum">
              <a:rPr lang="en-US" altLang="en-US" smtClean="0"/>
              <a:pPr/>
              <a:t>9</a:t>
            </a:fld>
            <a:endParaRPr lang="en-US" altLang="en-US" smtClean="0"/>
          </a:p>
        </p:txBody>
      </p:sp>
    </p:spTree>
    <p:extLst>
      <p:ext uri="{BB962C8B-B14F-4D97-AF65-F5344CB8AC3E}">
        <p14:creationId xmlns:p14="http://schemas.microsoft.com/office/powerpoint/2010/main" val="3497355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6183DB2-5DAD-4050-B1DF-53561C0E8CEC}" type="datetimeFigureOut">
              <a:rPr lang="en-US"/>
              <a:pPr>
                <a:defRPr/>
              </a:pPr>
              <a:t>4/5/2019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7B02521-9531-4E03-ACA0-E4D2CEE47998}" type="slidenum">
              <a:rPr lang="en-US"/>
              <a:pPr>
                <a:defRPr/>
              </a:pPr>
              <a:t>‹#›</a:t>
            </a:fld>
            <a:endParaRPr lang="en-US"/>
          </a:p>
        </p:txBody>
      </p:sp>
    </p:spTree>
    <p:extLst>
      <p:ext uri="{BB962C8B-B14F-4D97-AF65-F5344CB8AC3E}">
        <p14:creationId xmlns:p14="http://schemas.microsoft.com/office/powerpoint/2010/main" val="1334175082"/>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C4AD59F-4619-48BF-848E-17CF1230BE35}" type="datetimeFigureOut">
              <a:rPr lang="en-US"/>
              <a:pPr>
                <a:defRPr/>
              </a:pPr>
              <a:t>4/5/2019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BDBD797-9CB4-4937-A35B-E44A8C01253A}" type="slidenum">
              <a:rPr lang="en-US"/>
              <a:pPr>
                <a:defRPr/>
              </a:pPr>
              <a:t>‹#›</a:t>
            </a:fld>
            <a:endParaRPr lang="en-US"/>
          </a:p>
        </p:txBody>
      </p:sp>
    </p:spTree>
    <p:extLst>
      <p:ext uri="{BB962C8B-B14F-4D97-AF65-F5344CB8AC3E}">
        <p14:creationId xmlns:p14="http://schemas.microsoft.com/office/powerpoint/2010/main" val="1264186554"/>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C1FF51F-020A-4969-8189-A70592CA9E28}" type="datetimeFigureOut">
              <a:rPr lang="en-US"/>
              <a:pPr>
                <a:defRPr/>
              </a:pPr>
              <a:t>4/5/2019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3D74CF9-43FC-4A02-9B90-D342EF7223A7}" type="slidenum">
              <a:rPr lang="en-US"/>
              <a:pPr>
                <a:defRPr/>
              </a:pPr>
              <a:t>‹#›</a:t>
            </a:fld>
            <a:endParaRPr lang="en-US"/>
          </a:p>
        </p:txBody>
      </p:sp>
    </p:spTree>
    <p:extLst>
      <p:ext uri="{BB962C8B-B14F-4D97-AF65-F5344CB8AC3E}">
        <p14:creationId xmlns:p14="http://schemas.microsoft.com/office/powerpoint/2010/main" val="719172407"/>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a:latin typeface="Calibri" panose="020F0502020204030204" pitchFamily="34" charset="0"/>
                <a:cs typeface="+mn-cs"/>
              </a:defRPr>
            </a:lvl1pPr>
          </a:lstStyle>
          <a:p>
            <a:pPr>
              <a:defRPr/>
            </a:pPr>
            <a:endParaRPr lang="en-US" altLang="en-US"/>
          </a:p>
        </p:txBody>
      </p:sp>
      <p:sp>
        <p:nvSpPr>
          <p:cNvPr id="5" name="Footer Placeholder 4"/>
          <p:cNvSpPr>
            <a:spLocks noGrp="1"/>
          </p:cNvSpPr>
          <p:nvPr>
            <p:ph type="ftr" sz="quarter" idx="11"/>
          </p:nvPr>
        </p:nvSpPr>
        <p:spPr/>
        <p:txBody>
          <a:bodyPr/>
          <a:lstStyle>
            <a:lvl1pPr eaLnBrk="0" hangingPunct="0">
              <a:defRPr>
                <a:latin typeface="Calibri" panose="020F0502020204030204" pitchFamily="34" charset="0"/>
                <a:cs typeface="+mn-cs"/>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hangingPunct="0">
              <a:defRPr>
                <a:latin typeface="Calibri" panose="020F0502020204030204" pitchFamily="34" charset="0"/>
                <a:cs typeface="+mn-cs"/>
              </a:defRPr>
            </a:lvl1pPr>
          </a:lstStyle>
          <a:p>
            <a:pPr>
              <a:defRPr/>
            </a:pPr>
            <a:fld id="{5372AF43-2213-4B58-902B-09ECB3A84B60}" type="slidenum">
              <a:rPr lang="en-US" altLang="en-US"/>
              <a:pPr>
                <a:defRPr/>
              </a:pPr>
              <a:t>‹#›</a:t>
            </a:fld>
            <a:endParaRPr lang="en-US" altLang="en-US"/>
          </a:p>
        </p:txBody>
      </p:sp>
    </p:spTree>
    <p:extLst>
      <p:ext uri="{BB962C8B-B14F-4D97-AF65-F5344CB8AC3E}">
        <p14:creationId xmlns:p14="http://schemas.microsoft.com/office/powerpoint/2010/main" val="3807608894"/>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atin typeface="Calibri" panose="020F0502020204030204" pitchFamily="34" charset="0"/>
                <a:cs typeface="+mn-cs"/>
              </a:defRPr>
            </a:lvl1pPr>
          </a:lstStyle>
          <a:p>
            <a:pPr>
              <a:defRPr/>
            </a:pPr>
            <a:endParaRPr lang="en-US" altLang="en-US"/>
          </a:p>
        </p:txBody>
      </p:sp>
      <p:sp>
        <p:nvSpPr>
          <p:cNvPr id="5" name="Footer Placeholder 4"/>
          <p:cNvSpPr>
            <a:spLocks noGrp="1"/>
          </p:cNvSpPr>
          <p:nvPr>
            <p:ph type="ftr" sz="quarter" idx="11"/>
          </p:nvPr>
        </p:nvSpPr>
        <p:spPr/>
        <p:txBody>
          <a:bodyPr/>
          <a:lstStyle>
            <a:lvl1pPr eaLnBrk="0" hangingPunct="0">
              <a:defRPr>
                <a:latin typeface="Calibri" panose="020F0502020204030204" pitchFamily="34" charset="0"/>
                <a:cs typeface="+mn-cs"/>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hangingPunct="0">
              <a:defRPr>
                <a:latin typeface="Calibri" panose="020F0502020204030204" pitchFamily="34" charset="0"/>
                <a:cs typeface="+mn-cs"/>
              </a:defRPr>
            </a:lvl1pPr>
          </a:lstStyle>
          <a:p>
            <a:pPr>
              <a:defRPr/>
            </a:pPr>
            <a:fld id="{6CFFC17B-9758-4403-ADBD-A991E64F8AF2}" type="slidenum">
              <a:rPr lang="en-US" altLang="en-US"/>
              <a:pPr>
                <a:defRPr/>
              </a:pPr>
              <a:t>‹#›</a:t>
            </a:fld>
            <a:endParaRPr lang="en-US" altLang="en-US"/>
          </a:p>
        </p:txBody>
      </p:sp>
    </p:spTree>
    <p:extLst>
      <p:ext uri="{BB962C8B-B14F-4D97-AF65-F5344CB8AC3E}">
        <p14:creationId xmlns:p14="http://schemas.microsoft.com/office/powerpoint/2010/main" val="3373931709"/>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a:latin typeface="Calibri" panose="020F0502020204030204" pitchFamily="34" charset="0"/>
                <a:cs typeface="+mn-cs"/>
              </a:defRPr>
            </a:lvl1pPr>
          </a:lstStyle>
          <a:p>
            <a:pPr>
              <a:defRPr/>
            </a:pPr>
            <a:endParaRPr lang="en-US" altLang="en-US"/>
          </a:p>
        </p:txBody>
      </p:sp>
      <p:sp>
        <p:nvSpPr>
          <p:cNvPr id="5" name="Footer Placeholder 4"/>
          <p:cNvSpPr>
            <a:spLocks noGrp="1"/>
          </p:cNvSpPr>
          <p:nvPr>
            <p:ph type="ftr" sz="quarter" idx="11"/>
          </p:nvPr>
        </p:nvSpPr>
        <p:spPr/>
        <p:txBody>
          <a:bodyPr/>
          <a:lstStyle>
            <a:lvl1pPr eaLnBrk="0" hangingPunct="0">
              <a:defRPr>
                <a:latin typeface="Calibri" panose="020F0502020204030204" pitchFamily="34" charset="0"/>
                <a:cs typeface="+mn-cs"/>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hangingPunct="0">
              <a:defRPr>
                <a:latin typeface="Calibri" panose="020F0502020204030204" pitchFamily="34" charset="0"/>
                <a:cs typeface="+mn-cs"/>
              </a:defRPr>
            </a:lvl1pPr>
          </a:lstStyle>
          <a:p>
            <a:pPr>
              <a:defRPr/>
            </a:pPr>
            <a:fld id="{62FEAF6A-4D47-4A3A-A440-8E381B91D04E}" type="slidenum">
              <a:rPr lang="en-US" altLang="en-US"/>
              <a:pPr>
                <a:defRPr/>
              </a:pPr>
              <a:t>‹#›</a:t>
            </a:fld>
            <a:endParaRPr lang="en-US" altLang="en-US"/>
          </a:p>
        </p:txBody>
      </p:sp>
    </p:spTree>
    <p:extLst>
      <p:ext uri="{BB962C8B-B14F-4D97-AF65-F5344CB8AC3E}">
        <p14:creationId xmlns:p14="http://schemas.microsoft.com/office/powerpoint/2010/main" val="247534339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a:latin typeface="Calibri" panose="020F0502020204030204" pitchFamily="34" charset="0"/>
                <a:cs typeface="+mn-cs"/>
              </a:defRPr>
            </a:lvl1pPr>
          </a:lstStyle>
          <a:p>
            <a:pPr>
              <a:defRPr/>
            </a:pPr>
            <a:endParaRPr lang="en-US" altLang="en-US"/>
          </a:p>
        </p:txBody>
      </p:sp>
      <p:sp>
        <p:nvSpPr>
          <p:cNvPr id="6" name="Footer Placeholder 5"/>
          <p:cNvSpPr>
            <a:spLocks noGrp="1"/>
          </p:cNvSpPr>
          <p:nvPr>
            <p:ph type="ftr" sz="quarter" idx="11"/>
          </p:nvPr>
        </p:nvSpPr>
        <p:spPr/>
        <p:txBody>
          <a:bodyPr/>
          <a:lstStyle>
            <a:lvl1pPr eaLnBrk="0" hangingPunct="0">
              <a:defRPr>
                <a:latin typeface="Calibri" panose="020F0502020204030204" pitchFamily="34" charset="0"/>
                <a:cs typeface="+mn-cs"/>
              </a:defRPr>
            </a:lvl1pPr>
          </a:lstStyle>
          <a:p>
            <a:pPr>
              <a:defRPr/>
            </a:pPr>
            <a:endParaRPr lang="en-US" altLang="en-US"/>
          </a:p>
        </p:txBody>
      </p:sp>
      <p:sp>
        <p:nvSpPr>
          <p:cNvPr id="7" name="Slide Number Placeholder 6"/>
          <p:cNvSpPr>
            <a:spLocks noGrp="1"/>
          </p:cNvSpPr>
          <p:nvPr>
            <p:ph type="sldNum" sz="quarter" idx="12"/>
          </p:nvPr>
        </p:nvSpPr>
        <p:spPr/>
        <p:txBody>
          <a:bodyPr/>
          <a:lstStyle>
            <a:lvl1pPr eaLnBrk="0" hangingPunct="0">
              <a:defRPr>
                <a:latin typeface="Calibri" panose="020F0502020204030204" pitchFamily="34" charset="0"/>
                <a:cs typeface="+mn-cs"/>
              </a:defRPr>
            </a:lvl1pPr>
          </a:lstStyle>
          <a:p>
            <a:pPr>
              <a:defRPr/>
            </a:pPr>
            <a:fld id="{72724181-47C9-4485-830B-8957788E9D68}" type="slidenum">
              <a:rPr lang="en-US" altLang="en-US"/>
              <a:pPr>
                <a:defRPr/>
              </a:pPr>
              <a:t>‹#›</a:t>
            </a:fld>
            <a:endParaRPr lang="en-US" altLang="en-US"/>
          </a:p>
        </p:txBody>
      </p:sp>
    </p:spTree>
    <p:extLst>
      <p:ext uri="{BB962C8B-B14F-4D97-AF65-F5344CB8AC3E}">
        <p14:creationId xmlns:p14="http://schemas.microsoft.com/office/powerpoint/2010/main" val="2853752924"/>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a:latin typeface="Calibri" panose="020F0502020204030204" pitchFamily="34" charset="0"/>
                <a:cs typeface="+mn-cs"/>
              </a:defRPr>
            </a:lvl1pPr>
          </a:lstStyle>
          <a:p>
            <a:pPr>
              <a:defRPr/>
            </a:pPr>
            <a:endParaRPr lang="en-US" altLang="en-US"/>
          </a:p>
        </p:txBody>
      </p:sp>
      <p:sp>
        <p:nvSpPr>
          <p:cNvPr id="8" name="Footer Placeholder 7"/>
          <p:cNvSpPr>
            <a:spLocks noGrp="1"/>
          </p:cNvSpPr>
          <p:nvPr>
            <p:ph type="ftr" sz="quarter" idx="11"/>
          </p:nvPr>
        </p:nvSpPr>
        <p:spPr/>
        <p:txBody>
          <a:bodyPr/>
          <a:lstStyle>
            <a:lvl1pPr eaLnBrk="0" hangingPunct="0">
              <a:defRPr>
                <a:latin typeface="Calibri" panose="020F0502020204030204" pitchFamily="34" charset="0"/>
                <a:cs typeface="+mn-cs"/>
              </a:defRPr>
            </a:lvl1pPr>
          </a:lstStyle>
          <a:p>
            <a:pPr>
              <a:defRPr/>
            </a:pPr>
            <a:endParaRPr lang="en-US" altLang="en-US"/>
          </a:p>
        </p:txBody>
      </p:sp>
      <p:sp>
        <p:nvSpPr>
          <p:cNvPr id="9" name="Slide Number Placeholder 8"/>
          <p:cNvSpPr>
            <a:spLocks noGrp="1"/>
          </p:cNvSpPr>
          <p:nvPr>
            <p:ph type="sldNum" sz="quarter" idx="12"/>
          </p:nvPr>
        </p:nvSpPr>
        <p:spPr/>
        <p:txBody>
          <a:bodyPr/>
          <a:lstStyle>
            <a:lvl1pPr eaLnBrk="0" hangingPunct="0">
              <a:defRPr>
                <a:latin typeface="Calibri" panose="020F0502020204030204" pitchFamily="34" charset="0"/>
                <a:cs typeface="+mn-cs"/>
              </a:defRPr>
            </a:lvl1pPr>
          </a:lstStyle>
          <a:p>
            <a:pPr>
              <a:defRPr/>
            </a:pPr>
            <a:fld id="{287A2468-53CC-431A-B102-9B57199BC799}" type="slidenum">
              <a:rPr lang="en-US" altLang="en-US"/>
              <a:pPr>
                <a:defRPr/>
              </a:pPr>
              <a:t>‹#›</a:t>
            </a:fld>
            <a:endParaRPr lang="en-US" altLang="en-US"/>
          </a:p>
        </p:txBody>
      </p:sp>
    </p:spTree>
    <p:extLst>
      <p:ext uri="{BB962C8B-B14F-4D97-AF65-F5344CB8AC3E}">
        <p14:creationId xmlns:p14="http://schemas.microsoft.com/office/powerpoint/2010/main" val="78819138"/>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a:latin typeface="Calibri" panose="020F0502020204030204" pitchFamily="34" charset="0"/>
                <a:cs typeface="+mn-cs"/>
              </a:defRPr>
            </a:lvl1pPr>
          </a:lstStyle>
          <a:p>
            <a:pPr>
              <a:defRPr/>
            </a:pPr>
            <a:endParaRPr lang="en-US" altLang="en-US"/>
          </a:p>
        </p:txBody>
      </p:sp>
      <p:sp>
        <p:nvSpPr>
          <p:cNvPr id="4" name="Footer Placeholder 3"/>
          <p:cNvSpPr>
            <a:spLocks noGrp="1"/>
          </p:cNvSpPr>
          <p:nvPr>
            <p:ph type="ftr" sz="quarter" idx="11"/>
          </p:nvPr>
        </p:nvSpPr>
        <p:spPr/>
        <p:txBody>
          <a:bodyPr/>
          <a:lstStyle>
            <a:lvl1pPr eaLnBrk="0" hangingPunct="0">
              <a:defRPr>
                <a:latin typeface="Calibri" panose="020F0502020204030204" pitchFamily="34" charset="0"/>
                <a:cs typeface="+mn-cs"/>
              </a:defRPr>
            </a:lvl1pPr>
          </a:lstStyle>
          <a:p>
            <a:pPr>
              <a:defRPr/>
            </a:pPr>
            <a:endParaRPr lang="en-US" altLang="en-US"/>
          </a:p>
        </p:txBody>
      </p:sp>
      <p:sp>
        <p:nvSpPr>
          <p:cNvPr id="5" name="Slide Number Placeholder 4"/>
          <p:cNvSpPr>
            <a:spLocks noGrp="1"/>
          </p:cNvSpPr>
          <p:nvPr>
            <p:ph type="sldNum" sz="quarter" idx="12"/>
          </p:nvPr>
        </p:nvSpPr>
        <p:spPr/>
        <p:txBody>
          <a:bodyPr/>
          <a:lstStyle>
            <a:lvl1pPr eaLnBrk="0" hangingPunct="0">
              <a:defRPr>
                <a:latin typeface="Calibri" panose="020F0502020204030204" pitchFamily="34" charset="0"/>
                <a:cs typeface="+mn-cs"/>
              </a:defRPr>
            </a:lvl1pPr>
          </a:lstStyle>
          <a:p>
            <a:pPr>
              <a:defRPr/>
            </a:pPr>
            <a:fld id="{F1DC8914-DF72-43EA-AA3A-84D4F3285409}" type="slidenum">
              <a:rPr lang="en-US" altLang="en-US"/>
              <a:pPr>
                <a:defRPr/>
              </a:pPr>
              <a:t>‹#›</a:t>
            </a:fld>
            <a:endParaRPr lang="en-US" altLang="en-US"/>
          </a:p>
        </p:txBody>
      </p:sp>
    </p:spTree>
    <p:extLst>
      <p:ext uri="{BB962C8B-B14F-4D97-AF65-F5344CB8AC3E}">
        <p14:creationId xmlns:p14="http://schemas.microsoft.com/office/powerpoint/2010/main" val="3471538340"/>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Calibri" panose="020F0502020204030204" pitchFamily="34" charset="0"/>
                <a:cs typeface="+mn-cs"/>
              </a:defRPr>
            </a:lvl1pPr>
          </a:lstStyle>
          <a:p>
            <a:pPr>
              <a:defRPr/>
            </a:pPr>
            <a:endParaRPr lang="en-US" altLang="en-US"/>
          </a:p>
        </p:txBody>
      </p:sp>
      <p:sp>
        <p:nvSpPr>
          <p:cNvPr id="3" name="Footer Placeholder 2"/>
          <p:cNvSpPr>
            <a:spLocks noGrp="1"/>
          </p:cNvSpPr>
          <p:nvPr>
            <p:ph type="ftr" sz="quarter" idx="11"/>
          </p:nvPr>
        </p:nvSpPr>
        <p:spPr/>
        <p:txBody>
          <a:bodyPr/>
          <a:lstStyle>
            <a:lvl1pPr eaLnBrk="0" hangingPunct="0">
              <a:defRPr>
                <a:latin typeface="Calibri" panose="020F0502020204030204" pitchFamily="34" charset="0"/>
                <a:cs typeface="+mn-cs"/>
              </a:defRPr>
            </a:lvl1pPr>
          </a:lstStyle>
          <a:p>
            <a:pPr>
              <a:defRPr/>
            </a:pPr>
            <a:endParaRPr lang="en-US" altLang="en-US"/>
          </a:p>
        </p:txBody>
      </p:sp>
      <p:sp>
        <p:nvSpPr>
          <p:cNvPr id="4" name="Slide Number Placeholder 3"/>
          <p:cNvSpPr>
            <a:spLocks noGrp="1"/>
          </p:cNvSpPr>
          <p:nvPr>
            <p:ph type="sldNum" sz="quarter" idx="12"/>
          </p:nvPr>
        </p:nvSpPr>
        <p:spPr/>
        <p:txBody>
          <a:bodyPr/>
          <a:lstStyle>
            <a:lvl1pPr eaLnBrk="0" hangingPunct="0">
              <a:defRPr>
                <a:latin typeface="Calibri" panose="020F0502020204030204" pitchFamily="34" charset="0"/>
                <a:cs typeface="+mn-cs"/>
              </a:defRPr>
            </a:lvl1pPr>
          </a:lstStyle>
          <a:p>
            <a:pPr>
              <a:defRPr/>
            </a:pPr>
            <a:fld id="{AAB27572-6233-4386-AEB6-731396EE178A}" type="slidenum">
              <a:rPr lang="en-US" altLang="en-US"/>
              <a:pPr>
                <a:defRPr/>
              </a:pPr>
              <a:t>‹#›</a:t>
            </a:fld>
            <a:endParaRPr lang="en-US" altLang="en-US"/>
          </a:p>
        </p:txBody>
      </p:sp>
    </p:spTree>
    <p:extLst>
      <p:ext uri="{BB962C8B-B14F-4D97-AF65-F5344CB8AC3E}">
        <p14:creationId xmlns:p14="http://schemas.microsoft.com/office/powerpoint/2010/main" val="2739534920"/>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latin typeface="Calibri" panose="020F0502020204030204" pitchFamily="34" charset="0"/>
                <a:cs typeface="+mn-cs"/>
              </a:defRPr>
            </a:lvl1pPr>
          </a:lstStyle>
          <a:p>
            <a:pPr>
              <a:defRPr/>
            </a:pPr>
            <a:endParaRPr lang="en-US" altLang="en-US"/>
          </a:p>
        </p:txBody>
      </p:sp>
      <p:sp>
        <p:nvSpPr>
          <p:cNvPr id="6" name="Footer Placeholder 5"/>
          <p:cNvSpPr>
            <a:spLocks noGrp="1"/>
          </p:cNvSpPr>
          <p:nvPr>
            <p:ph type="ftr" sz="quarter" idx="11"/>
          </p:nvPr>
        </p:nvSpPr>
        <p:spPr/>
        <p:txBody>
          <a:bodyPr/>
          <a:lstStyle>
            <a:lvl1pPr eaLnBrk="0" hangingPunct="0">
              <a:defRPr>
                <a:latin typeface="Calibri" panose="020F0502020204030204" pitchFamily="34" charset="0"/>
                <a:cs typeface="+mn-cs"/>
              </a:defRPr>
            </a:lvl1pPr>
          </a:lstStyle>
          <a:p>
            <a:pPr>
              <a:defRPr/>
            </a:pPr>
            <a:endParaRPr lang="en-US" altLang="en-US"/>
          </a:p>
        </p:txBody>
      </p:sp>
      <p:sp>
        <p:nvSpPr>
          <p:cNvPr id="7" name="Slide Number Placeholder 6"/>
          <p:cNvSpPr>
            <a:spLocks noGrp="1"/>
          </p:cNvSpPr>
          <p:nvPr>
            <p:ph type="sldNum" sz="quarter" idx="12"/>
          </p:nvPr>
        </p:nvSpPr>
        <p:spPr/>
        <p:txBody>
          <a:bodyPr/>
          <a:lstStyle>
            <a:lvl1pPr eaLnBrk="0" hangingPunct="0">
              <a:defRPr>
                <a:latin typeface="Calibri" panose="020F0502020204030204" pitchFamily="34" charset="0"/>
                <a:cs typeface="+mn-cs"/>
              </a:defRPr>
            </a:lvl1pPr>
          </a:lstStyle>
          <a:p>
            <a:pPr>
              <a:defRPr/>
            </a:pPr>
            <a:fld id="{A90F6097-A0DE-451C-B657-4BD2B01076FA}" type="slidenum">
              <a:rPr lang="en-US" altLang="en-US"/>
              <a:pPr>
                <a:defRPr/>
              </a:pPr>
              <a:t>‹#›</a:t>
            </a:fld>
            <a:endParaRPr lang="en-US" altLang="en-US"/>
          </a:p>
        </p:txBody>
      </p:sp>
    </p:spTree>
    <p:extLst>
      <p:ext uri="{BB962C8B-B14F-4D97-AF65-F5344CB8AC3E}">
        <p14:creationId xmlns:p14="http://schemas.microsoft.com/office/powerpoint/2010/main" val="201933190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05C433D-4637-41AB-A0E4-B74C6DEF9664}" type="datetimeFigureOut">
              <a:rPr lang="en-US"/>
              <a:pPr>
                <a:defRPr/>
              </a:pPr>
              <a:t>4/5/2019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FE0364-8628-4C52-BCD5-0C82B7A3BA33}" type="slidenum">
              <a:rPr lang="en-US"/>
              <a:pPr>
                <a:defRPr/>
              </a:pPr>
              <a:t>‹#›</a:t>
            </a:fld>
            <a:endParaRPr lang="en-US"/>
          </a:p>
        </p:txBody>
      </p:sp>
    </p:spTree>
    <p:extLst>
      <p:ext uri="{BB962C8B-B14F-4D97-AF65-F5344CB8AC3E}">
        <p14:creationId xmlns:p14="http://schemas.microsoft.com/office/powerpoint/2010/main" val="2310392582"/>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latin typeface="Calibri" panose="020F0502020204030204" pitchFamily="34" charset="0"/>
                <a:cs typeface="+mn-cs"/>
              </a:defRPr>
            </a:lvl1pPr>
          </a:lstStyle>
          <a:p>
            <a:pPr>
              <a:defRPr/>
            </a:pPr>
            <a:endParaRPr lang="en-US" altLang="en-US"/>
          </a:p>
        </p:txBody>
      </p:sp>
      <p:sp>
        <p:nvSpPr>
          <p:cNvPr id="6" name="Footer Placeholder 5"/>
          <p:cNvSpPr>
            <a:spLocks noGrp="1"/>
          </p:cNvSpPr>
          <p:nvPr>
            <p:ph type="ftr" sz="quarter" idx="11"/>
          </p:nvPr>
        </p:nvSpPr>
        <p:spPr/>
        <p:txBody>
          <a:bodyPr/>
          <a:lstStyle>
            <a:lvl1pPr eaLnBrk="0" hangingPunct="0">
              <a:defRPr>
                <a:latin typeface="Calibri" panose="020F0502020204030204" pitchFamily="34" charset="0"/>
                <a:cs typeface="+mn-cs"/>
              </a:defRPr>
            </a:lvl1pPr>
          </a:lstStyle>
          <a:p>
            <a:pPr>
              <a:defRPr/>
            </a:pPr>
            <a:endParaRPr lang="en-US" altLang="en-US"/>
          </a:p>
        </p:txBody>
      </p:sp>
      <p:sp>
        <p:nvSpPr>
          <p:cNvPr id="7" name="Slide Number Placeholder 6"/>
          <p:cNvSpPr>
            <a:spLocks noGrp="1"/>
          </p:cNvSpPr>
          <p:nvPr>
            <p:ph type="sldNum" sz="quarter" idx="12"/>
          </p:nvPr>
        </p:nvSpPr>
        <p:spPr/>
        <p:txBody>
          <a:bodyPr/>
          <a:lstStyle>
            <a:lvl1pPr eaLnBrk="0" hangingPunct="0">
              <a:defRPr>
                <a:latin typeface="Calibri" panose="020F0502020204030204" pitchFamily="34" charset="0"/>
                <a:cs typeface="+mn-cs"/>
              </a:defRPr>
            </a:lvl1pPr>
          </a:lstStyle>
          <a:p>
            <a:pPr>
              <a:defRPr/>
            </a:pPr>
            <a:fld id="{FB47E98F-9CFB-4D06-9EAE-1C4CFC2E75FC}" type="slidenum">
              <a:rPr lang="en-US" altLang="en-US"/>
              <a:pPr>
                <a:defRPr/>
              </a:pPr>
              <a:t>‹#›</a:t>
            </a:fld>
            <a:endParaRPr lang="en-US" altLang="en-US"/>
          </a:p>
        </p:txBody>
      </p:sp>
    </p:spTree>
    <p:extLst>
      <p:ext uri="{BB962C8B-B14F-4D97-AF65-F5344CB8AC3E}">
        <p14:creationId xmlns:p14="http://schemas.microsoft.com/office/powerpoint/2010/main" val="693654683"/>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atin typeface="Calibri" panose="020F0502020204030204" pitchFamily="34" charset="0"/>
                <a:cs typeface="+mn-cs"/>
              </a:defRPr>
            </a:lvl1pPr>
          </a:lstStyle>
          <a:p>
            <a:pPr>
              <a:defRPr/>
            </a:pPr>
            <a:endParaRPr lang="en-US" altLang="en-US"/>
          </a:p>
        </p:txBody>
      </p:sp>
      <p:sp>
        <p:nvSpPr>
          <p:cNvPr id="5" name="Footer Placeholder 4"/>
          <p:cNvSpPr>
            <a:spLocks noGrp="1"/>
          </p:cNvSpPr>
          <p:nvPr>
            <p:ph type="ftr" sz="quarter" idx="11"/>
          </p:nvPr>
        </p:nvSpPr>
        <p:spPr/>
        <p:txBody>
          <a:bodyPr/>
          <a:lstStyle>
            <a:lvl1pPr eaLnBrk="0" hangingPunct="0">
              <a:defRPr>
                <a:latin typeface="Calibri" panose="020F0502020204030204" pitchFamily="34" charset="0"/>
                <a:cs typeface="+mn-cs"/>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hangingPunct="0">
              <a:defRPr>
                <a:latin typeface="Calibri" panose="020F0502020204030204" pitchFamily="34" charset="0"/>
                <a:cs typeface="+mn-cs"/>
              </a:defRPr>
            </a:lvl1pPr>
          </a:lstStyle>
          <a:p>
            <a:pPr>
              <a:defRPr/>
            </a:pPr>
            <a:fld id="{78216E3C-45ED-4D67-B0D5-55D0D032D338}" type="slidenum">
              <a:rPr lang="en-US" altLang="en-US"/>
              <a:pPr>
                <a:defRPr/>
              </a:pPr>
              <a:t>‹#›</a:t>
            </a:fld>
            <a:endParaRPr lang="en-US" altLang="en-US"/>
          </a:p>
        </p:txBody>
      </p:sp>
    </p:spTree>
    <p:extLst>
      <p:ext uri="{BB962C8B-B14F-4D97-AF65-F5344CB8AC3E}">
        <p14:creationId xmlns:p14="http://schemas.microsoft.com/office/powerpoint/2010/main" val="3042959872"/>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atin typeface="Calibri" panose="020F0502020204030204" pitchFamily="34" charset="0"/>
                <a:cs typeface="+mn-cs"/>
              </a:defRPr>
            </a:lvl1pPr>
          </a:lstStyle>
          <a:p>
            <a:pPr>
              <a:defRPr/>
            </a:pPr>
            <a:endParaRPr lang="en-US" altLang="en-US"/>
          </a:p>
        </p:txBody>
      </p:sp>
      <p:sp>
        <p:nvSpPr>
          <p:cNvPr id="5" name="Footer Placeholder 4"/>
          <p:cNvSpPr>
            <a:spLocks noGrp="1"/>
          </p:cNvSpPr>
          <p:nvPr>
            <p:ph type="ftr" sz="quarter" idx="11"/>
          </p:nvPr>
        </p:nvSpPr>
        <p:spPr/>
        <p:txBody>
          <a:bodyPr/>
          <a:lstStyle>
            <a:lvl1pPr eaLnBrk="0" hangingPunct="0">
              <a:defRPr>
                <a:latin typeface="Calibri" panose="020F0502020204030204" pitchFamily="34" charset="0"/>
                <a:cs typeface="+mn-cs"/>
              </a:defRPr>
            </a:lvl1pPr>
          </a:lstStyle>
          <a:p>
            <a:pPr>
              <a:defRPr/>
            </a:pPr>
            <a:endParaRPr lang="en-US" altLang="en-US"/>
          </a:p>
        </p:txBody>
      </p:sp>
      <p:sp>
        <p:nvSpPr>
          <p:cNvPr id="6" name="Slide Number Placeholder 5"/>
          <p:cNvSpPr>
            <a:spLocks noGrp="1"/>
          </p:cNvSpPr>
          <p:nvPr>
            <p:ph type="sldNum" sz="quarter" idx="12"/>
          </p:nvPr>
        </p:nvSpPr>
        <p:spPr/>
        <p:txBody>
          <a:bodyPr/>
          <a:lstStyle>
            <a:lvl1pPr eaLnBrk="0" hangingPunct="0">
              <a:defRPr>
                <a:latin typeface="Calibri" panose="020F0502020204030204" pitchFamily="34" charset="0"/>
                <a:cs typeface="+mn-cs"/>
              </a:defRPr>
            </a:lvl1pPr>
          </a:lstStyle>
          <a:p>
            <a:pPr>
              <a:defRPr/>
            </a:pPr>
            <a:fld id="{F89BD90C-3226-491B-B17F-041A2C037273}" type="slidenum">
              <a:rPr lang="en-US" altLang="en-US"/>
              <a:pPr>
                <a:defRPr/>
              </a:pPr>
              <a:t>‹#›</a:t>
            </a:fld>
            <a:endParaRPr lang="en-US" altLang="en-US"/>
          </a:p>
        </p:txBody>
      </p:sp>
    </p:spTree>
    <p:extLst>
      <p:ext uri="{BB962C8B-B14F-4D97-AF65-F5344CB8AC3E}">
        <p14:creationId xmlns:p14="http://schemas.microsoft.com/office/powerpoint/2010/main" val="2587127027"/>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F2568AB4-8B59-4F4D-AA6E-A760586A53B7}" type="datetimeFigureOut">
              <a:rPr lang="en-US"/>
              <a:pPr>
                <a:defRPr/>
              </a:pPr>
              <a:t>4/5/2019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7CCDE8A8-3EBA-436D-B3AD-482EA72D9544}" type="slidenum">
              <a:rPr lang="en-US"/>
              <a:pPr>
                <a:defRPr/>
              </a:pPr>
              <a:t>‹#›</a:t>
            </a:fld>
            <a:endParaRPr lang="en-US"/>
          </a:p>
        </p:txBody>
      </p:sp>
    </p:spTree>
    <p:extLst>
      <p:ext uri="{BB962C8B-B14F-4D97-AF65-F5344CB8AC3E}">
        <p14:creationId xmlns:p14="http://schemas.microsoft.com/office/powerpoint/2010/main" val="6476475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B4EB1835-FBBC-44E6-BFD6-E379C3688CD7}" type="datetimeFigureOut">
              <a:rPr lang="en-US"/>
              <a:pPr>
                <a:defRPr/>
              </a:pPr>
              <a:t>4/5/2019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160C395D-C303-4571-BE98-8B13BCFD9B38}" type="slidenum">
              <a:rPr lang="en-US"/>
              <a:pPr>
                <a:defRPr/>
              </a:pPr>
              <a:t>‹#›</a:t>
            </a:fld>
            <a:endParaRPr lang="en-US"/>
          </a:p>
        </p:txBody>
      </p:sp>
    </p:spTree>
    <p:extLst>
      <p:ext uri="{BB962C8B-B14F-4D97-AF65-F5344CB8AC3E}">
        <p14:creationId xmlns:p14="http://schemas.microsoft.com/office/powerpoint/2010/main" val="2600229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45D3BD14-4012-4195-A777-1539EED1D8E1}" type="datetimeFigureOut">
              <a:rPr lang="en-US"/>
              <a:pPr>
                <a:defRPr/>
              </a:pPr>
              <a:t>4/5/2019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31A55A0C-806C-4A8E-8D7B-3263652AD27D}" type="slidenum">
              <a:rPr lang="en-US"/>
              <a:pPr>
                <a:defRPr/>
              </a:pPr>
              <a:t>‹#›</a:t>
            </a:fld>
            <a:endParaRPr lang="en-US"/>
          </a:p>
        </p:txBody>
      </p:sp>
    </p:spTree>
    <p:extLst>
      <p:ext uri="{BB962C8B-B14F-4D97-AF65-F5344CB8AC3E}">
        <p14:creationId xmlns:p14="http://schemas.microsoft.com/office/powerpoint/2010/main" val="34093991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3BA23E16-BE77-47C8-B9F5-A1C60E83027E}" type="datetimeFigureOut">
              <a:rPr lang="en-US"/>
              <a:pPr>
                <a:defRPr/>
              </a:pPr>
              <a:t>4/5/2019</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E7D3D9EE-2C00-45A0-92A1-C4D2F10E94F1}" type="slidenum">
              <a:rPr lang="en-US"/>
              <a:pPr>
                <a:defRPr/>
              </a:pPr>
              <a:t>‹#›</a:t>
            </a:fld>
            <a:endParaRPr lang="en-US"/>
          </a:p>
        </p:txBody>
      </p:sp>
    </p:spTree>
    <p:extLst>
      <p:ext uri="{BB962C8B-B14F-4D97-AF65-F5344CB8AC3E}">
        <p14:creationId xmlns:p14="http://schemas.microsoft.com/office/powerpoint/2010/main" val="32404544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C7CF1278-4CD7-4F90-B3FA-8D36DEEA8F21}" type="datetimeFigureOut">
              <a:rPr lang="en-US"/>
              <a:pPr>
                <a:defRPr/>
              </a:pPr>
              <a:t>4/5/2019</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6E0B0256-BB13-4718-BD51-C4E2116D25EB}" type="slidenum">
              <a:rPr lang="en-US"/>
              <a:pPr>
                <a:defRPr/>
              </a:pPr>
              <a:t>‹#›</a:t>
            </a:fld>
            <a:endParaRPr lang="en-US"/>
          </a:p>
        </p:txBody>
      </p:sp>
    </p:spTree>
    <p:extLst>
      <p:ext uri="{BB962C8B-B14F-4D97-AF65-F5344CB8AC3E}">
        <p14:creationId xmlns:p14="http://schemas.microsoft.com/office/powerpoint/2010/main" val="8669979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6CC6F861-B925-4132-8E25-8EE38840686E}" type="datetimeFigureOut">
              <a:rPr lang="en-US"/>
              <a:pPr>
                <a:defRPr/>
              </a:pPr>
              <a:t>4/5/2019</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3BF8C502-5CBA-4681-BABC-7A7253C94184}" type="slidenum">
              <a:rPr lang="en-US"/>
              <a:pPr>
                <a:defRPr/>
              </a:pPr>
              <a:t>‹#›</a:t>
            </a:fld>
            <a:endParaRPr lang="en-US"/>
          </a:p>
        </p:txBody>
      </p:sp>
    </p:spTree>
    <p:extLst>
      <p:ext uri="{BB962C8B-B14F-4D97-AF65-F5344CB8AC3E}">
        <p14:creationId xmlns:p14="http://schemas.microsoft.com/office/powerpoint/2010/main" val="37556416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DCC82BE3-BEA4-47EF-82E3-A97B4D0CECB6}" type="datetimeFigureOut">
              <a:rPr lang="en-US"/>
              <a:pPr>
                <a:defRPr/>
              </a:pPr>
              <a:t>4/5/2019</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18ECCF77-1E98-43A2-95AA-72E61F8982C3}" type="slidenum">
              <a:rPr lang="en-US"/>
              <a:pPr>
                <a:defRPr/>
              </a:pPr>
              <a:t>‹#›</a:t>
            </a:fld>
            <a:endParaRPr lang="en-US"/>
          </a:p>
        </p:txBody>
      </p:sp>
    </p:spTree>
    <p:extLst>
      <p:ext uri="{BB962C8B-B14F-4D97-AF65-F5344CB8AC3E}">
        <p14:creationId xmlns:p14="http://schemas.microsoft.com/office/powerpoint/2010/main" val="1500123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1150B4B-B388-4499-A5D9-B918E5DD8F96}" type="datetimeFigureOut">
              <a:rPr lang="en-US"/>
              <a:pPr>
                <a:defRPr/>
              </a:pPr>
              <a:t>4/5/2019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0EFC079-AA1F-4B71-891F-FAA0610C00CC}" type="slidenum">
              <a:rPr lang="en-US"/>
              <a:pPr>
                <a:defRPr/>
              </a:pPr>
              <a:t>‹#›</a:t>
            </a:fld>
            <a:endParaRPr lang="en-US"/>
          </a:p>
        </p:txBody>
      </p:sp>
    </p:spTree>
    <p:extLst>
      <p:ext uri="{BB962C8B-B14F-4D97-AF65-F5344CB8AC3E}">
        <p14:creationId xmlns:p14="http://schemas.microsoft.com/office/powerpoint/2010/main" val="2808587882"/>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4303CF52-69A4-467D-B0E3-482338BA4662}" type="datetimeFigureOut">
              <a:rPr lang="en-US"/>
              <a:pPr>
                <a:defRPr/>
              </a:pPr>
              <a:t>4/5/2019</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AC7EEC8B-B48D-4D22-AD71-2855E5C285BC}" type="slidenum">
              <a:rPr lang="en-US"/>
              <a:pPr>
                <a:defRPr/>
              </a:pPr>
              <a:t>‹#›</a:t>
            </a:fld>
            <a:endParaRPr lang="en-US"/>
          </a:p>
        </p:txBody>
      </p:sp>
    </p:spTree>
    <p:extLst>
      <p:ext uri="{BB962C8B-B14F-4D97-AF65-F5344CB8AC3E}">
        <p14:creationId xmlns:p14="http://schemas.microsoft.com/office/powerpoint/2010/main" val="7907801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E315D93D-74EA-4F48-9AED-D21D0066F932}" type="datetimeFigureOut">
              <a:rPr lang="en-US"/>
              <a:pPr>
                <a:defRPr/>
              </a:pPr>
              <a:t>4/5/2019</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3BB314A5-794B-4268-91A2-25A4F80A66BA}" type="slidenum">
              <a:rPr lang="en-US"/>
              <a:pPr>
                <a:defRPr/>
              </a:pPr>
              <a:t>‹#›</a:t>
            </a:fld>
            <a:endParaRPr lang="en-US"/>
          </a:p>
        </p:txBody>
      </p:sp>
    </p:spTree>
    <p:extLst>
      <p:ext uri="{BB962C8B-B14F-4D97-AF65-F5344CB8AC3E}">
        <p14:creationId xmlns:p14="http://schemas.microsoft.com/office/powerpoint/2010/main" val="29074525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C8EC2940-3B14-40DD-AC88-11905EAF55B9}" type="datetimeFigureOut">
              <a:rPr lang="en-US"/>
              <a:pPr>
                <a:defRPr/>
              </a:pPr>
              <a:t>4/5/2019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5B81FA7C-C663-47D7-A325-D493456220DD}" type="slidenum">
              <a:rPr lang="en-US"/>
              <a:pPr>
                <a:defRPr/>
              </a:pPr>
              <a:t>‹#›</a:t>
            </a:fld>
            <a:endParaRPr lang="en-US"/>
          </a:p>
        </p:txBody>
      </p:sp>
    </p:spTree>
    <p:extLst>
      <p:ext uri="{BB962C8B-B14F-4D97-AF65-F5344CB8AC3E}">
        <p14:creationId xmlns:p14="http://schemas.microsoft.com/office/powerpoint/2010/main" val="5360813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A74C4DB5-96EC-4EB7-A1E5-FEF69F969601}" type="datetimeFigureOut">
              <a:rPr lang="en-US"/>
              <a:pPr>
                <a:defRPr/>
              </a:pPr>
              <a:t>4/5/2019</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Calibri" panose="020F0502020204030204" pitchFamily="34" charset="0"/>
              </a:defRPr>
            </a:lvl1pPr>
          </a:lstStyle>
          <a:p>
            <a:pPr>
              <a:defRPr/>
            </a:pPr>
            <a:fld id="{3786708C-F080-4C9D-AC1F-FC23850AAEB6}" type="slidenum">
              <a:rPr lang="en-US"/>
              <a:pPr>
                <a:defRPr/>
              </a:pPr>
              <a:t>‹#›</a:t>
            </a:fld>
            <a:endParaRPr lang="en-US"/>
          </a:p>
        </p:txBody>
      </p:sp>
    </p:spTree>
    <p:extLst>
      <p:ext uri="{BB962C8B-B14F-4D97-AF65-F5344CB8AC3E}">
        <p14:creationId xmlns:p14="http://schemas.microsoft.com/office/powerpoint/2010/main" val="165219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7117CD6-80AB-439E-8B9C-FB9A954F2BDC}" type="datetimeFigureOut">
              <a:rPr lang="en-US"/>
              <a:pPr>
                <a:defRPr/>
              </a:pPr>
              <a:t>4/5/2019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E88B5C9-9723-40AA-89CC-289FAFB4D61F}" type="slidenum">
              <a:rPr lang="en-US"/>
              <a:pPr>
                <a:defRPr/>
              </a:pPr>
              <a:t>‹#›</a:t>
            </a:fld>
            <a:endParaRPr lang="en-US"/>
          </a:p>
        </p:txBody>
      </p:sp>
    </p:spTree>
    <p:extLst>
      <p:ext uri="{BB962C8B-B14F-4D97-AF65-F5344CB8AC3E}">
        <p14:creationId xmlns:p14="http://schemas.microsoft.com/office/powerpoint/2010/main" val="373821039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120E54D-2687-4603-A252-3765CB13EE81}" type="datetimeFigureOut">
              <a:rPr lang="en-US"/>
              <a:pPr>
                <a:defRPr/>
              </a:pPr>
              <a:t>4/5/2019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400371D-2F1B-4429-8A65-97673A72D15F}" type="slidenum">
              <a:rPr lang="en-US"/>
              <a:pPr>
                <a:defRPr/>
              </a:pPr>
              <a:t>‹#›</a:t>
            </a:fld>
            <a:endParaRPr lang="en-US"/>
          </a:p>
        </p:txBody>
      </p:sp>
    </p:spTree>
    <p:extLst>
      <p:ext uri="{BB962C8B-B14F-4D97-AF65-F5344CB8AC3E}">
        <p14:creationId xmlns:p14="http://schemas.microsoft.com/office/powerpoint/2010/main" val="2844488960"/>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0673AC-7315-437B-B77E-5F067056762C}" type="datetimeFigureOut">
              <a:rPr lang="en-US"/>
              <a:pPr>
                <a:defRPr/>
              </a:pPr>
              <a:t>4/5/2019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F4C74EA-DE20-4D98-98BA-C24F10B23BEF}" type="slidenum">
              <a:rPr lang="en-US"/>
              <a:pPr>
                <a:defRPr/>
              </a:pPr>
              <a:t>‹#›</a:t>
            </a:fld>
            <a:endParaRPr lang="en-US"/>
          </a:p>
        </p:txBody>
      </p:sp>
    </p:spTree>
    <p:extLst>
      <p:ext uri="{BB962C8B-B14F-4D97-AF65-F5344CB8AC3E}">
        <p14:creationId xmlns:p14="http://schemas.microsoft.com/office/powerpoint/2010/main" val="2601266455"/>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2087D4F-8FBC-43BF-83C4-908569A19815}" type="datetimeFigureOut">
              <a:rPr lang="en-US"/>
              <a:pPr>
                <a:defRPr/>
              </a:pPr>
              <a:t>4/5/2019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1FD65B4-29CB-47EE-AC04-1864C128A806}" type="slidenum">
              <a:rPr lang="en-US"/>
              <a:pPr>
                <a:defRPr/>
              </a:pPr>
              <a:t>‹#›</a:t>
            </a:fld>
            <a:endParaRPr lang="en-US"/>
          </a:p>
        </p:txBody>
      </p:sp>
    </p:spTree>
    <p:extLst>
      <p:ext uri="{BB962C8B-B14F-4D97-AF65-F5344CB8AC3E}">
        <p14:creationId xmlns:p14="http://schemas.microsoft.com/office/powerpoint/2010/main" val="1109863392"/>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0F1AEAC-2DF1-447F-A6BB-197E27916D6C}" type="datetimeFigureOut">
              <a:rPr lang="en-US"/>
              <a:pPr>
                <a:defRPr/>
              </a:pPr>
              <a:t>4/5/2019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FDAA29D-E3E8-4D36-A67E-BDF0ADDD7834}" type="slidenum">
              <a:rPr lang="en-US"/>
              <a:pPr>
                <a:defRPr/>
              </a:pPr>
              <a:t>‹#›</a:t>
            </a:fld>
            <a:endParaRPr lang="en-US"/>
          </a:p>
        </p:txBody>
      </p:sp>
    </p:spTree>
    <p:extLst>
      <p:ext uri="{BB962C8B-B14F-4D97-AF65-F5344CB8AC3E}">
        <p14:creationId xmlns:p14="http://schemas.microsoft.com/office/powerpoint/2010/main" val="3700524240"/>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5B0C102-145F-43C7-8D2D-D5729D41C2C3}" type="datetimeFigureOut">
              <a:rPr lang="en-US"/>
              <a:pPr>
                <a:defRPr/>
              </a:pPr>
              <a:t>4/5/2019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54268A7-627D-4A44-B734-D938E6C5897D}" type="slidenum">
              <a:rPr lang="en-US"/>
              <a:pPr>
                <a:defRPr/>
              </a:pPr>
              <a:t>‹#›</a:t>
            </a:fld>
            <a:endParaRPr lang="en-US"/>
          </a:p>
        </p:txBody>
      </p:sp>
    </p:spTree>
    <p:extLst>
      <p:ext uri="{BB962C8B-B14F-4D97-AF65-F5344CB8AC3E}">
        <p14:creationId xmlns:p14="http://schemas.microsoft.com/office/powerpoint/2010/main" val="134679730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02059889-6DFF-4E5C-9E17-96587723D3F4}" type="datetimeFigureOut">
              <a:rPr lang="en-US"/>
              <a:pPr>
                <a:defRPr/>
              </a:pPr>
              <a:t>4/5/2019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DF4C4344-0DF1-4D31-A3BA-81FD7925BA8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34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cs typeface="Arial" panose="020B0604020202020204" pitchFamily="34" charset="0"/>
              </a:defRPr>
            </a:lvl1pPr>
          </a:lstStyle>
          <a:p>
            <a:pPr>
              <a:defRPr/>
            </a:pPr>
            <a:endParaRPr lang="en-US" altLang="en-US"/>
          </a:p>
        </p:txBody>
      </p:sp>
      <p:sp>
        <p:nvSpPr>
          <p:cNvPr id="1434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cs typeface="Arial" panose="020B0604020202020204" pitchFamily="34" charset="0"/>
              </a:defRPr>
            </a:lvl1pPr>
          </a:lstStyle>
          <a:p>
            <a:pPr>
              <a:defRPr/>
            </a:pPr>
            <a:endParaRPr lang="en-US" altLang="en-US"/>
          </a:p>
        </p:txBody>
      </p:sp>
      <p:sp>
        <p:nvSpPr>
          <p:cNvPr id="1434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cs typeface="Arial" panose="020B0604020202020204" pitchFamily="34" charset="0"/>
              </a:defRPr>
            </a:lvl1pPr>
          </a:lstStyle>
          <a:p>
            <a:pPr>
              <a:defRPr/>
            </a:pPr>
            <a:fld id="{82E152BD-1C1F-4592-9EEF-8FC7BD9C3B4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ransition spd="slow">
    <p:fade/>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defRPr>
            </a:lvl1pPr>
          </a:lstStyle>
          <a:p>
            <a:pPr>
              <a:defRPr/>
            </a:pPr>
            <a:fld id="{ECC29DE2-5DD6-4A50-83C7-01EF6EBB1B47}" type="datetimeFigureOut">
              <a:rPr lang="en-US"/>
              <a:pPr>
                <a:defRPr/>
              </a:pPr>
              <a:t>4/5/2019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defRPr>
            </a:lvl1pPr>
          </a:lstStyle>
          <a:p>
            <a:pPr>
              <a:defRPr/>
            </a:pPr>
            <a:fld id="{6D3DD5BB-9420-47A9-BDF9-CA9D675343E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1.jpe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53.jpeg"/><Relationship Id="rId4" Type="http://schemas.openxmlformats.org/officeDocument/2006/relationships/image" Target="../media/image52.jpeg"/></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53.jpeg"/><Relationship Id="rId4" Type="http://schemas.openxmlformats.org/officeDocument/2006/relationships/image" Target="../media/image52.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58.jpeg"/><Relationship Id="rId4" Type="http://schemas.openxmlformats.org/officeDocument/2006/relationships/image" Target="../media/image57.jpeg"/></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58.jpeg"/><Relationship Id="rId4" Type="http://schemas.openxmlformats.org/officeDocument/2006/relationships/image" Target="../media/image57.jpeg"/></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58.jpeg"/><Relationship Id="rId4" Type="http://schemas.openxmlformats.org/officeDocument/2006/relationships/image" Target="../media/image57.jpeg"/></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6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3.xml"/><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4.xml"/><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5.xml"/><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6.xml"/><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7.xml"/><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8.xml"/><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8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7E2FF"/>
        </a:solidFill>
        <a:effectLst/>
      </p:bgPr>
    </p:bg>
    <p:spTree>
      <p:nvGrpSpPr>
        <p:cNvPr id="1" name=""/>
        <p:cNvGrpSpPr/>
        <p:nvPr/>
      </p:nvGrpSpPr>
      <p:grpSpPr>
        <a:xfrm>
          <a:off x="0" y="0"/>
          <a:ext cx="0" cy="0"/>
          <a:chOff x="0" y="0"/>
          <a:chExt cx="0" cy="0"/>
        </a:xfrm>
      </p:grpSpPr>
      <p:pic>
        <p:nvPicPr>
          <p:cNvPr id="27650" name="Picture 8" descr="http://passagebreakbyjerry.files.wordpress.com/2013/08/a-abraha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7525" y="2095500"/>
            <a:ext cx="4459288"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39713" y="-9525"/>
            <a:ext cx="11283950" cy="2308225"/>
          </a:xfrm>
          <a:prstGeom prst="rect">
            <a:avLst/>
          </a:prstGeom>
          <a:noFill/>
        </p:spPr>
        <p:txBody>
          <a:bodyPr>
            <a:spAutoFit/>
          </a:bodyPr>
          <a:lstStyle/>
          <a:p>
            <a:pPr algn="ctr" eaLnBrk="1" fontAlgn="auto" hangingPunct="1">
              <a:spcBef>
                <a:spcPts val="0"/>
              </a:spcBef>
              <a:spcAft>
                <a:spcPts val="0"/>
              </a:spcAft>
              <a:defRPr/>
            </a:pPr>
            <a:r>
              <a:rPr lang="en-US" sz="7200" dirty="0">
                <a:effectLst>
                  <a:outerShdw blurRad="38100" dist="38100" dir="2700000" algn="tl">
                    <a:srgbClr val="000000">
                      <a:alpha val="43137"/>
                    </a:srgbClr>
                  </a:outerShdw>
                </a:effectLst>
                <a:latin typeface="+mn-lt"/>
              </a:rPr>
              <a:t>OUR ROLE IN GOD’S COVENANTS – Part 1</a:t>
            </a:r>
          </a:p>
        </p:txBody>
      </p:sp>
      <p:pic>
        <p:nvPicPr>
          <p:cNvPr id="27652" name="Picture 4" descr="http://www.hillbilly10commandments.com/images/moses3.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5563" y="2095500"/>
            <a:ext cx="3554412"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10" descr="http://kingdomnewtestament.files.wordpress.com/2012/03/jesus_high_pries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4650" y="2095500"/>
            <a:ext cx="3141663"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12" descr="https://farm3.staticflickr.com/2087/2233183424_0a006ee70a_z.jpg?zz=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2095500"/>
            <a:ext cx="3524251"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38225" y="2641600"/>
            <a:ext cx="1255713" cy="460375"/>
          </a:xfrm>
          <a:prstGeom prst="rect">
            <a:avLst/>
          </a:prstGeom>
          <a:noFill/>
        </p:spPr>
        <p:txBody>
          <a:bodyPr>
            <a:spAutoFit/>
          </a:bodyPr>
          <a:lstStyle/>
          <a:p>
            <a:pPr>
              <a:defRPr/>
            </a:pPr>
            <a:r>
              <a:rPr lang="en-US" sz="2400" dirty="0">
                <a:effectLst>
                  <a:outerShdw blurRad="38100" dist="38100" dir="2700000" algn="tl">
                    <a:srgbClr val="000000">
                      <a:alpha val="43137"/>
                    </a:srgbClr>
                  </a:outerShdw>
                </a:effectLst>
              </a:rPr>
              <a:t>Noah</a:t>
            </a:r>
          </a:p>
        </p:txBody>
      </p:sp>
      <p:sp>
        <p:nvSpPr>
          <p:cNvPr id="3" name="TextBox 2"/>
          <p:cNvSpPr txBox="1"/>
          <p:nvPr/>
        </p:nvSpPr>
        <p:spPr>
          <a:xfrm>
            <a:off x="3646488" y="3424238"/>
            <a:ext cx="1506537" cy="461962"/>
          </a:xfrm>
          <a:prstGeom prst="rect">
            <a:avLst/>
          </a:prstGeom>
          <a:noFill/>
        </p:spPr>
        <p:txBody>
          <a:bodyPr>
            <a:spAutoFit/>
          </a:bodyPr>
          <a:lstStyle/>
          <a:p>
            <a:pPr>
              <a:defRPr/>
            </a:pPr>
            <a:r>
              <a:rPr lang="en-US" sz="2400" dirty="0">
                <a:solidFill>
                  <a:schemeClr val="bg1"/>
                </a:solidFill>
                <a:effectLst>
                  <a:outerShdw blurRad="38100" dist="38100" dir="2700000" algn="tl">
                    <a:srgbClr val="000000">
                      <a:alpha val="43137"/>
                    </a:srgbClr>
                  </a:outerShdw>
                </a:effectLst>
              </a:rPr>
              <a:t>Abraham</a:t>
            </a:r>
          </a:p>
        </p:txBody>
      </p:sp>
      <p:sp>
        <p:nvSpPr>
          <p:cNvPr id="27657" name="TextBox 4"/>
          <p:cNvSpPr txBox="1">
            <a:spLocks noChangeArrowheads="1"/>
          </p:cNvSpPr>
          <p:nvPr/>
        </p:nvSpPr>
        <p:spPr bwMode="auto">
          <a:xfrm>
            <a:off x="6678613" y="2298700"/>
            <a:ext cx="1174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solidFill>
                  <a:schemeClr val="bg1"/>
                </a:solidFill>
              </a:rPr>
              <a:t>Moses</a:t>
            </a:r>
          </a:p>
        </p:txBody>
      </p:sp>
      <p:sp>
        <p:nvSpPr>
          <p:cNvPr id="6" name="TextBox 5"/>
          <p:cNvSpPr txBox="1"/>
          <p:nvPr/>
        </p:nvSpPr>
        <p:spPr>
          <a:xfrm>
            <a:off x="10717213" y="2409825"/>
            <a:ext cx="931862" cy="461963"/>
          </a:xfrm>
          <a:prstGeom prst="rect">
            <a:avLst/>
          </a:prstGeom>
          <a:noFill/>
        </p:spPr>
        <p:txBody>
          <a:bodyPr>
            <a:spAutoFit/>
          </a:bodyPr>
          <a:lstStyle/>
          <a:p>
            <a:pPr>
              <a:defRPr/>
            </a:pPr>
            <a:r>
              <a:rPr lang="en-US" sz="2400" dirty="0">
                <a:effectLst>
                  <a:outerShdw blurRad="38100" dist="38100" dir="2700000" algn="tl">
                    <a:srgbClr val="000000">
                      <a:alpha val="43137"/>
                    </a:srgbClr>
                  </a:outerShdw>
                </a:effectLst>
              </a:rPr>
              <a:t>Jesus</a:t>
            </a: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3EEF3"/>
        </a:solidFill>
        <a:effectLst/>
      </p:bgPr>
    </p:bg>
    <p:spTree>
      <p:nvGrpSpPr>
        <p:cNvPr id="1" name=""/>
        <p:cNvGrpSpPr/>
        <p:nvPr/>
      </p:nvGrpSpPr>
      <p:grpSpPr>
        <a:xfrm>
          <a:off x="0" y="0"/>
          <a:ext cx="0" cy="0"/>
          <a:chOff x="0" y="0"/>
          <a:chExt cx="0" cy="0"/>
        </a:xfrm>
      </p:grpSpPr>
      <p:sp>
        <p:nvSpPr>
          <p:cNvPr id="2" name="TextBox 1"/>
          <p:cNvSpPr txBox="1"/>
          <p:nvPr/>
        </p:nvSpPr>
        <p:spPr>
          <a:xfrm>
            <a:off x="636588" y="1017588"/>
            <a:ext cx="10623550" cy="1846262"/>
          </a:xfrm>
          <a:prstGeom prst="rect">
            <a:avLst/>
          </a:prstGeom>
          <a:noFill/>
        </p:spPr>
        <p:txBody>
          <a:bodyPr>
            <a:spAutoFit/>
          </a:bodyPr>
          <a:lstStyle/>
          <a:p>
            <a:pPr eaLnBrk="1" fontAlgn="auto" hangingPunct="1">
              <a:spcBef>
                <a:spcPts val="0"/>
              </a:spcBef>
              <a:spcAft>
                <a:spcPts val="0"/>
              </a:spcAft>
              <a:defRPr/>
            </a:pPr>
            <a:r>
              <a:rPr lang="en-US" sz="3200" u="sng" dirty="0">
                <a:solidFill>
                  <a:srgbClr val="0000FF"/>
                </a:solidFill>
                <a:effectLst>
                  <a:outerShdw blurRad="38100" dist="38100" dir="2700000" algn="tl">
                    <a:srgbClr val="000000">
                      <a:alpha val="43137"/>
                    </a:srgbClr>
                  </a:outerShdw>
                </a:effectLst>
                <a:latin typeface="+mn-lt"/>
              </a:rPr>
              <a:t>McClintock and </a:t>
            </a:r>
            <a:r>
              <a:rPr lang="en-US" sz="3200" u="sng" dirty="0" err="1">
                <a:solidFill>
                  <a:srgbClr val="0000FF"/>
                </a:solidFill>
                <a:effectLst>
                  <a:outerShdw blurRad="38100" dist="38100" dir="2700000" algn="tl">
                    <a:srgbClr val="000000">
                      <a:alpha val="43137"/>
                    </a:srgbClr>
                  </a:outerShdw>
                </a:effectLst>
                <a:latin typeface="+mn-lt"/>
              </a:rPr>
              <a:t>Strongs</a:t>
            </a:r>
            <a:r>
              <a:rPr lang="en-US" sz="3200" u="sng" dirty="0">
                <a:solidFill>
                  <a:srgbClr val="0000FF"/>
                </a:solidFill>
                <a:effectLst>
                  <a:outerShdw blurRad="38100" dist="38100" dir="2700000" algn="tl">
                    <a:srgbClr val="000000">
                      <a:alpha val="43137"/>
                    </a:srgbClr>
                  </a:outerShdw>
                </a:effectLst>
                <a:latin typeface="+mn-lt"/>
              </a:rPr>
              <a:t>, </a:t>
            </a:r>
            <a:r>
              <a:rPr lang="en-US" sz="3200" u="sng" dirty="0" err="1">
                <a:solidFill>
                  <a:srgbClr val="0000FF"/>
                </a:solidFill>
                <a:effectLst>
                  <a:outerShdw blurRad="38100" dist="38100" dir="2700000" algn="tl">
                    <a:srgbClr val="000000">
                      <a:alpha val="43137"/>
                    </a:srgbClr>
                  </a:outerShdw>
                </a:effectLst>
                <a:latin typeface="+mn-lt"/>
              </a:rPr>
              <a:t>Vol</a:t>
            </a:r>
            <a:r>
              <a:rPr lang="en-US" sz="3200" u="sng" dirty="0">
                <a:solidFill>
                  <a:srgbClr val="0000FF"/>
                </a:solidFill>
                <a:effectLst>
                  <a:outerShdw blurRad="38100" dist="38100" dir="2700000" algn="tl">
                    <a:srgbClr val="000000">
                      <a:alpha val="43137"/>
                    </a:srgbClr>
                  </a:outerShdw>
                </a:effectLst>
                <a:latin typeface="+mn-lt"/>
              </a:rPr>
              <a:t> 2, </a:t>
            </a:r>
            <a:r>
              <a:rPr lang="en-US" sz="3200" u="sng" dirty="0" err="1">
                <a:solidFill>
                  <a:srgbClr val="0000FF"/>
                </a:solidFill>
                <a:effectLst>
                  <a:outerShdw blurRad="38100" dist="38100" dir="2700000" algn="tl">
                    <a:srgbClr val="000000">
                      <a:alpha val="43137"/>
                    </a:srgbClr>
                  </a:outerShdw>
                </a:effectLst>
                <a:latin typeface="+mn-lt"/>
              </a:rPr>
              <a:t>pg</a:t>
            </a:r>
            <a:r>
              <a:rPr lang="en-US" sz="3200" u="sng" dirty="0">
                <a:solidFill>
                  <a:srgbClr val="0000FF"/>
                </a:solidFill>
                <a:effectLst>
                  <a:outerShdw blurRad="38100" dist="38100" dir="2700000" algn="tl">
                    <a:srgbClr val="000000">
                      <a:alpha val="43137"/>
                    </a:srgbClr>
                  </a:outerShdw>
                </a:effectLst>
                <a:latin typeface="+mn-lt"/>
              </a:rPr>
              <a:t> 543, Covenant:</a:t>
            </a:r>
            <a:r>
              <a:rPr lang="en-US" sz="3200" dirty="0">
                <a:solidFill>
                  <a:srgbClr val="0000FF"/>
                </a:solidFill>
                <a:effectLst>
                  <a:outerShdw blurRad="38100" dist="38100" dir="2700000" algn="tl">
                    <a:srgbClr val="000000">
                      <a:alpha val="43137"/>
                    </a:srgbClr>
                  </a:outerShdw>
                </a:effectLst>
                <a:latin typeface="+mn-lt"/>
              </a:rPr>
              <a:t>  </a:t>
            </a:r>
            <a:r>
              <a:rPr lang="en-US" sz="3200" dirty="0">
                <a:effectLst>
                  <a:outerShdw blurRad="38100" dist="38100" dir="2700000" algn="tl">
                    <a:srgbClr val="000000">
                      <a:alpha val="43137"/>
                    </a:srgbClr>
                  </a:outerShdw>
                </a:effectLst>
                <a:latin typeface="+mn-lt"/>
              </a:rPr>
              <a:t>"a mutual contract or agreement between two parties, each of which is bound to fulfill certain engagements to the other." </a:t>
            </a:r>
          </a:p>
          <a:p>
            <a:pPr eaLnBrk="1" fontAlgn="auto" hangingPunct="1">
              <a:spcBef>
                <a:spcPts val="0"/>
              </a:spcBef>
              <a:spcAft>
                <a:spcPts val="0"/>
              </a:spcAft>
              <a:defRPr/>
            </a:pPr>
            <a:endParaRPr lang="en-US" dirty="0">
              <a:latin typeface="+mn-lt"/>
            </a:endParaRPr>
          </a:p>
        </p:txBody>
      </p:sp>
      <p:pic>
        <p:nvPicPr>
          <p:cNvPr id="46083" name="Picture 2" descr="http://www.swordsearcher.com/bible-study-library/books/McClintock-Strong-Cyclopedia-12-Volum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150" y="2792413"/>
            <a:ext cx="7035800" cy="432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905125" y="176213"/>
            <a:ext cx="5835650" cy="769937"/>
          </a:xfrm>
          <a:prstGeom prst="rect">
            <a:avLst/>
          </a:prstGeom>
          <a:solidFill>
            <a:schemeClr val="accent1">
              <a:lumMod val="20000"/>
              <a:lumOff val="80000"/>
              <a:alpha val="50000"/>
            </a:schemeClr>
          </a:solidFill>
        </p:spPr>
        <p:txBody>
          <a:bodyPr>
            <a:spAutoFit/>
          </a:bodyPr>
          <a:lstStyle/>
          <a:p>
            <a:pPr eaLnBrk="1" fontAlgn="auto" hangingPunct="1">
              <a:spcBef>
                <a:spcPts val="0"/>
              </a:spcBef>
              <a:spcAft>
                <a:spcPts val="0"/>
              </a:spcAft>
              <a:defRPr/>
            </a:pPr>
            <a:r>
              <a:rPr lang="en-US" sz="4400" dirty="0">
                <a:effectLst>
                  <a:outerShdw blurRad="38100" dist="38100" dir="2700000" algn="tl">
                    <a:srgbClr val="000000">
                      <a:alpha val="43137"/>
                    </a:srgbClr>
                  </a:outerShdw>
                </a:effectLst>
                <a:latin typeface="+mn-lt"/>
              </a:rPr>
              <a:t>WHAT IS A COVENANT?</a:t>
            </a:r>
          </a:p>
        </p:txBody>
      </p:sp>
    </p:spTree>
  </p:cSld>
  <p:clrMapOvr>
    <a:masterClrMapping/>
  </p:clrMapOvr>
  <p:transition spd="slow">
    <p:circl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BFF"/>
        </a:solidFill>
        <a:effectLst/>
      </p:bgPr>
    </p:bg>
    <p:spTree>
      <p:nvGrpSpPr>
        <p:cNvPr id="1" name=""/>
        <p:cNvGrpSpPr/>
        <p:nvPr/>
      </p:nvGrpSpPr>
      <p:grpSpPr>
        <a:xfrm>
          <a:off x="0" y="0"/>
          <a:ext cx="0" cy="0"/>
          <a:chOff x="0" y="0"/>
          <a:chExt cx="0" cy="0"/>
        </a:xfrm>
      </p:grpSpPr>
      <p:pic>
        <p:nvPicPr>
          <p:cNvPr id="48130" name="Picture 2" descr="http://www.icf.org.hk/wp-content/uploads/2013/06/moses10commandmen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92913" cy="767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202488" y="392113"/>
            <a:ext cx="4843462" cy="2401887"/>
          </a:xfrm>
          <a:prstGeom prst="rect">
            <a:avLst/>
          </a:prstGeom>
          <a:noFill/>
        </p:spPr>
        <p:txBody>
          <a:bodyPr>
            <a:spAutoFit/>
          </a:bodyPr>
          <a:lstStyle/>
          <a:p>
            <a:pPr eaLnBrk="1" fontAlgn="auto" hangingPunct="1">
              <a:spcBef>
                <a:spcPts val="0"/>
              </a:spcBef>
              <a:spcAft>
                <a:spcPts val="0"/>
              </a:spcAft>
              <a:defRPr/>
            </a:pPr>
            <a:r>
              <a:rPr lang="en-US" sz="3000" u="sng" dirty="0" err="1">
                <a:effectLst>
                  <a:outerShdw blurRad="38100" dist="38100" dir="2700000" algn="tl">
                    <a:srgbClr val="000000">
                      <a:alpha val="43137"/>
                    </a:srgbClr>
                  </a:outerShdw>
                </a:effectLst>
                <a:latin typeface="+mn-lt"/>
              </a:rPr>
              <a:t>Deut</a:t>
            </a:r>
            <a:r>
              <a:rPr lang="en-US" sz="3000" u="sng" dirty="0">
                <a:effectLst>
                  <a:outerShdw blurRad="38100" dist="38100" dir="2700000" algn="tl">
                    <a:srgbClr val="000000">
                      <a:alpha val="43137"/>
                    </a:srgbClr>
                  </a:outerShdw>
                </a:effectLst>
                <a:latin typeface="+mn-lt"/>
              </a:rPr>
              <a:t> 28:2 </a:t>
            </a:r>
            <a:r>
              <a:rPr lang="en-US" sz="3000" dirty="0">
                <a:effectLst>
                  <a:outerShdw blurRad="38100" dist="38100" dir="2700000" algn="tl">
                    <a:srgbClr val="000000">
                      <a:alpha val="43137"/>
                    </a:srgbClr>
                  </a:outerShdw>
                </a:effectLst>
                <a:latin typeface="+mn-lt"/>
              </a:rPr>
              <a:t>(AV) “And all these blessings shall come on thee, and overtake thee, if thou shalt hearken unto the voice of the LORD thy God.”</a:t>
            </a:r>
          </a:p>
        </p:txBody>
      </p:sp>
      <p:pic>
        <p:nvPicPr>
          <p:cNvPr id="48132" name="Picture 6" descr="P113018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2913" y="2808288"/>
            <a:ext cx="5399087" cy="404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BFF"/>
        </a:solidFill>
        <a:effectLst/>
      </p:bgPr>
    </p:bg>
    <p:spTree>
      <p:nvGrpSpPr>
        <p:cNvPr id="1" name=""/>
        <p:cNvGrpSpPr/>
        <p:nvPr/>
      </p:nvGrpSpPr>
      <p:grpSpPr>
        <a:xfrm>
          <a:off x="0" y="0"/>
          <a:ext cx="0" cy="0"/>
          <a:chOff x="0" y="0"/>
          <a:chExt cx="0" cy="0"/>
        </a:xfrm>
      </p:grpSpPr>
      <p:pic>
        <p:nvPicPr>
          <p:cNvPr id="50178" name="Picture 2" descr="http://www.icf.org.hk/wp-content/uploads/2013/06/moses10commandmen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92913" cy="767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202488" y="3224213"/>
            <a:ext cx="4638675" cy="2400300"/>
          </a:xfrm>
          <a:prstGeom prst="rect">
            <a:avLst/>
          </a:prstGeom>
          <a:noFill/>
        </p:spPr>
        <p:txBody>
          <a:bodyPr>
            <a:spAutoFit/>
          </a:bodyPr>
          <a:lstStyle/>
          <a:p>
            <a:pPr eaLnBrk="1" fontAlgn="auto" hangingPunct="1">
              <a:spcBef>
                <a:spcPts val="0"/>
              </a:spcBef>
              <a:spcAft>
                <a:spcPts val="0"/>
              </a:spcAft>
              <a:defRPr/>
            </a:pPr>
            <a:r>
              <a:rPr lang="en-US" sz="3000" u="sng" dirty="0">
                <a:effectLst>
                  <a:outerShdw blurRad="38100" dist="38100" dir="2700000" algn="tl">
                    <a:srgbClr val="000000">
                      <a:alpha val="43137"/>
                    </a:srgbClr>
                  </a:outerShdw>
                </a:effectLst>
                <a:latin typeface="+mn-lt"/>
              </a:rPr>
              <a:t>Rom 10:5 </a:t>
            </a:r>
            <a:r>
              <a:rPr lang="en-US" sz="3000" dirty="0">
                <a:effectLst>
                  <a:outerShdw blurRad="38100" dist="38100" dir="2700000" algn="tl">
                    <a:srgbClr val="000000">
                      <a:alpha val="43137"/>
                    </a:srgbClr>
                  </a:outerShdw>
                </a:effectLst>
                <a:latin typeface="+mn-lt"/>
              </a:rPr>
              <a:t>(RVIC) “For Moses </a:t>
            </a:r>
            <a:r>
              <a:rPr lang="en-US" sz="3000" dirty="0" err="1">
                <a:effectLst>
                  <a:outerShdw blurRad="38100" dist="38100" dir="2700000" algn="tl">
                    <a:srgbClr val="000000">
                      <a:alpha val="43137"/>
                    </a:srgbClr>
                  </a:outerShdw>
                </a:effectLst>
                <a:latin typeface="+mn-lt"/>
              </a:rPr>
              <a:t>writeth</a:t>
            </a:r>
            <a:r>
              <a:rPr lang="en-US" sz="3000" dirty="0">
                <a:effectLst>
                  <a:outerShdw blurRad="38100" dist="38100" dir="2700000" algn="tl">
                    <a:srgbClr val="000000">
                      <a:alpha val="43137"/>
                    </a:srgbClr>
                  </a:outerShdw>
                </a:effectLst>
                <a:latin typeface="+mn-lt"/>
              </a:rPr>
              <a:t> that the man that doeth the righteousness which is of the law shall live thereby.”</a:t>
            </a:r>
          </a:p>
        </p:txBody>
      </p:sp>
      <p:sp>
        <p:nvSpPr>
          <p:cNvPr id="3" name="TextBox 2"/>
          <p:cNvSpPr txBox="1"/>
          <p:nvPr/>
        </p:nvSpPr>
        <p:spPr>
          <a:xfrm>
            <a:off x="7202488" y="392113"/>
            <a:ext cx="4843462" cy="2401887"/>
          </a:xfrm>
          <a:prstGeom prst="rect">
            <a:avLst/>
          </a:prstGeom>
          <a:noFill/>
        </p:spPr>
        <p:txBody>
          <a:bodyPr>
            <a:spAutoFit/>
          </a:bodyPr>
          <a:lstStyle/>
          <a:p>
            <a:pPr eaLnBrk="1" fontAlgn="auto" hangingPunct="1">
              <a:spcBef>
                <a:spcPts val="0"/>
              </a:spcBef>
              <a:spcAft>
                <a:spcPts val="0"/>
              </a:spcAft>
              <a:defRPr/>
            </a:pPr>
            <a:r>
              <a:rPr lang="en-US" sz="3000" u="sng" dirty="0" err="1">
                <a:effectLst>
                  <a:outerShdw blurRad="38100" dist="38100" dir="2700000" algn="tl">
                    <a:srgbClr val="000000">
                      <a:alpha val="43137"/>
                    </a:srgbClr>
                  </a:outerShdw>
                </a:effectLst>
                <a:latin typeface="+mn-lt"/>
              </a:rPr>
              <a:t>Deut</a:t>
            </a:r>
            <a:r>
              <a:rPr lang="en-US" sz="3000" u="sng" dirty="0">
                <a:effectLst>
                  <a:outerShdw blurRad="38100" dist="38100" dir="2700000" algn="tl">
                    <a:srgbClr val="000000">
                      <a:alpha val="43137"/>
                    </a:srgbClr>
                  </a:outerShdw>
                </a:effectLst>
                <a:latin typeface="+mn-lt"/>
              </a:rPr>
              <a:t> 28:2 </a:t>
            </a:r>
            <a:r>
              <a:rPr lang="en-US" sz="3000" dirty="0">
                <a:effectLst>
                  <a:outerShdw blurRad="38100" dist="38100" dir="2700000" algn="tl">
                    <a:srgbClr val="000000">
                      <a:alpha val="43137"/>
                    </a:srgbClr>
                  </a:outerShdw>
                </a:effectLst>
                <a:latin typeface="+mn-lt"/>
              </a:rPr>
              <a:t>(AV) “And all these blessings shall come on thee, and overtake thee, if thou shalt hearken unto the voice of the LORD thy God.”</a:t>
            </a: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AD5"/>
        </a:solidFill>
        <a:effectLst/>
      </p:bgPr>
    </p:bg>
    <p:spTree>
      <p:nvGrpSpPr>
        <p:cNvPr id="1" name=""/>
        <p:cNvGrpSpPr/>
        <p:nvPr/>
      </p:nvGrpSpPr>
      <p:grpSpPr>
        <a:xfrm>
          <a:off x="0" y="0"/>
          <a:ext cx="0" cy="0"/>
          <a:chOff x="0" y="0"/>
          <a:chExt cx="0" cy="0"/>
        </a:xfrm>
      </p:grpSpPr>
      <p:pic>
        <p:nvPicPr>
          <p:cNvPr id="52226" name="Picture 2" descr="Image result for rich man asked Jesus a ques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1343025"/>
            <a:ext cx="12309475" cy="614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Box 3"/>
          <p:cNvSpPr txBox="1">
            <a:spLocks noChangeArrowheads="1"/>
          </p:cNvSpPr>
          <p:nvPr/>
        </p:nvSpPr>
        <p:spPr bwMode="auto">
          <a:xfrm>
            <a:off x="71438" y="88900"/>
            <a:ext cx="120919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4000"/>
              <a:t>Luke 18:18 (NKJV) “Now a certain ruler asked Him, saying, "Good Teacher, what shall I do to inherit eternal life?”</a:t>
            </a:r>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AD5"/>
        </a:solidFill>
        <a:effectLst/>
      </p:bgPr>
    </p:bg>
    <p:spTree>
      <p:nvGrpSpPr>
        <p:cNvPr id="1" name=""/>
        <p:cNvGrpSpPr/>
        <p:nvPr/>
      </p:nvGrpSpPr>
      <p:grpSpPr>
        <a:xfrm>
          <a:off x="0" y="0"/>
          <a:ext cx="0" cy="0"/>
          <a:chOff x="0" y="0"/>
          <a:chExt cx="0" cy="0"/>
        </a:xfrm>
      </p:grpSpPr>
      <p:pic>
        <p:nvPicPr>
          <p:cNvPr id="54274" name="Picture 2" descr="Image result for rich man asked Jesus a ques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1343025"/>
            <a:ext cx="12309475" cy="614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Box 3"/>
          <p:cNvSpPr txBox="1">
            <a:spLocks noChangeArrowheads="1"/>
          </p:cNvSpPr>
          <p:nvPr/>
        </p:nvSpPr>
        <p:spPr bwMode="auto">
          <a:xfrm>
            <a:off x="71438" y="88900"/>
            <a:ext cx="120919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en-US" altLang="en-US" sz="4000" dirty="0" smtClean="0">
                <a:effectLst>
                  <a:outerShdw blurRad="38100" dist="38100" dir="2700000" algn="tl">
                    <a:srgbClr val="000000">
                      <a:alpha val="43137"/>
                    </a:srgbClr>
                  </a:outerShdw>
                </a:effectLst>
              </a:rPr>
              <a:t>Luke 18:18 (NKJV) “Now a certain ruler asked Him, saying, "Good Teacher, what shall I do to inherit eternal life?”</a:t>
            </a:r>
          </a:p>
        </p:txBody>
      </p:sp>
      <p:sp>
        <p:nvSpPr>
          <p:cNvPr id="5" name="TextBox 4"/>
          <p:cNvSpPr txBox="1">
            <a:spLocks noChangeArrowheads="1"/>
          </p:cNvSpPr>
          <p:nvPr/>
        </p:nvSpPr>
        <p:spPr bwMode="auto">
          <a:xfrm>
            <a:off x="141288" y="4805363"/>
            <a:ext cx="11923712" cy="1830387"/>
          </a:xfrm>
          <a:prstGeom prst="rect">
            <a:avLst/>
          </a:prstGeom>
          <a:solidFill>
            <a:srgbClr val="FFEAD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en-US" altLang="en-US" sz="3800" dirty="0" smtClean="0">
                <a:effectLst>
                  <a:outerShdw blurRad="38100" dist="38100" dir="2700000" algn="tl">
                    <a:srgbClr val="000000">
                      <a:alpha val="43137"/>
                    </a:srgbClr>
                  </a:outerShdw>
                </a:effectLst>
              </a:rPr>
              <a:t>Luke 18:20 (NKJV) "You know the commandments: ‘Do not commit adultery,’ ‘Do not murder,’ ‘Do not steal,’ ‘Do not bear false witness,’ ‘Honor your father and your mother.’"</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1E8EB"/>
        </a:solidFill>
        <a:effectLst/>
      </p:bgPr>
    </p:bg>
    <p:spTree>
      <p:nvGrpSpPr>
        <p:cNvPr id="1" name=""/>
        <p:cNvGrpSpPr/>
        <p:nvPr/>
      </p:nvGrpSpPr>
      <p:grpSpPr>
        <a:xfrm>
          <a:off x="0" y="0"/>
          <a:ext cx="0" cy="0"/>
          <a:chOff x="0" y="0"/>
          <a:chExt cx="0" cy="0"/>
        </a:xfrm>
      </p:grpSpPr>
      <p:pic>
        <p:nvPicPr>
          <p:cNvPr id="56322" name="Picture 6"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1838" y="4029075"/>
            <a:ext cx="3840162"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694363" y="149225"/>
            <a:ext cx="6084887" cy="1570038"/>
          </a:xfrm>
          <a:prstGeom prst="rect">
            <a:avLst/>
          </a:prstGeom>
          <a:noFill/>
        </p:spPr>
        <p:txBody>
          <a:bodyPr>
            <a:spAutoFit/>
          </a:bodyPr>
          <a:lstStyle/>
          <a:p>
            <a:pPr>
              <a:defRPr/>
            </a:pPr>
            <a:r>
              <a:rPr lang="en-US" sz="3200" dirty="0">
                <a:effectLst>
                  <a:outerShdw blurRad="38100" dist="38100" dir="2700000" algn="tl">
                    <a:srgbClr val="000000">
                      <a:alpha val="43137"/>
                    </a:srgbClr>
                  </a:outerShdw>
                </a:effectLst>
              </a:rPr>
              <a:t>Galatians 2:16 (NKJV) “…a man is not justified by the works of the law but by faith in Jesus Christ…”</a:t>
            </a:r>
          </a:p>
        </p:txBody>
      </p:sp>
      <p:sp>
        <p:nvSpPr>
          <p:cNvPr id="5" name="TextBox 4"/>
          <p:cNvSpPr txBox="1"/>
          <p:nvPr/>
        </p:nvSpPr>
        <p:spPr>
          <a:xfrm>
            <a:off x="5694363" y="1870075"/>
            <a:ext cx="5902325" cy="2062163"/>
          </a:xfrm>
          <a:prstGeom prst="rect">
            <a:avLst/>
          </a:prstGeom>
          <a:noFill/>
        </p:spPr>
        <p:txBody>
          <a:bodyPr>
            <a:spAutoFit/>
          </a:bodyPr>
          <a:lstStyle/>
          <a:p>
            <a:pPr>
              <a:defRPr/>
            </a:pPr>
            <a:r>
              <a:rPr lang="en-US" sz="3200" dirty="0">
                <a:effectLst>
                  <a:outerShdw blurRad="38100" dist="38100" dir="2700000" algn="tl">
                    <a:srgbClr val="000000">
                      <a:alpha val="43137"/>
                    </a:srgbClr>
                  </a:outerShdw>
                </a:effectLst>
              </a:rPr>
              <a:t>Galatians 3:11 (NKJV) “But that no one is justified by the law in the sight of God is evident, for "the just shall live by faith."</a:t>
            </a:r>
          </a:p>
        </p:txBody>
      </p:sp>
      <p:pic>
        <p:nvPicPr>
          <p:cNvPr id="56325"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525"/>
            <a:ext cx="5378450" cy="704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4"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9100" y="4029075"/>
            <a:ext cx="4243388"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EEBF7"/>
        </a:solidFill>
        <a:effectLst/>
      </p:bgPr>
    </p:bg>
    <p:spTree>
      <p:nvGrpSpPr>
        <p:cNvPr id="1" name=""/>
        <p:cNvGrpSpPr/>
        <p:nvPr/>
      </p:nvGrpSpPr>
      <p:grpSpPr>
        <a:xfrm>
          <a:off x="0" y="0"/>
          <a:ext cx="0" cy="0"/>
          <a:chOff x="0" y="0"/>
          <a:chExt cx="0" cy="0"/>
        </a:xfrm>
      </p:grpSpPr>
      <p:sp>
        <p:nvSpPr>
          <p:cNvPr id="2" name="TextBox 1"/>
          <p:cNvSpPr txBox="1"/>
          <p:nvPr/>
        </p:nvSpPr>
        <p:spPr>
          <a:xfrm>
            <a:off x="981075" y="247650"/>
            <a:ext cx="9885363" cy="922338"/>
          </a:xfrm>
          <a:prstGeom prst="rect">
            <a:avLst/>
          </a:prstGeom>
          <a:noFill/>
        </p:spPr>
        <p:txBody>
          <a:bodyPr>
            <a:spAutoFit/>
          </a:bodyPr>
          <a:lstStyle/>
          <a:p>
            <a:pPr eaLnBrk="1" fontAlgn="auto" hangingPunct="1">
              <a:spcBef>
                <a:spcPts val="0"/>
              </a:spcBef>
              <a:spcAft>
                <a:spcPts val="0"/>
              </a:spcAft>
              <a:defRPr/>
            </a:pPr>
            <a:r>
              <a:rPr lang="en-US" sz="5400" dirty="0">
                <a:solidFill>
                  <a:srgbClr val="0000FF"/>
                </a:solidFill>
                <a:effectLst>
                  <a:outerShdw blurRad="38100" dist="38100" dir="2700000" algn="tl">
                    <a:srgbClr val="000000">
                      <a:alpha val="43137"/>
                    </a:srgbClr>
                  </a:outerShdw>
                </a:effectLst>
                <a:latin typeface="+mn-lt"/>
              </a:rPr>
              <a:t>MAJOR COVENANTS OF THE BIBLE</a:t>
            </a:r>
          </a:p>
        </p:txBody>
      </p:sp>
      <p:pic>
        <p:nvPicPr>
          <p:cNvPr id="4" name="Picture 8" descr="http://passagebreakbyjerry.files.wordpress.com/2013/08/a-abraha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49413"/>
            <a:ext cx="4876800" cy="520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ttp://www.hillbilly10commandments.com/images/moses3.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652588"/>
            <a:ext cx="3884613" cy="520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http://kingdomnewtestament.files.wordpress.com/2012/03/jesus_high_pries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6650" y="1649413"/>
            <a:ext cx="3435350" cy="520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39700" y="1169988"/>
            <a:ext cx="11925300" cy="461962"/>
          </a:xfrm>
          <a:prstGeom prst="rect">
            <a:avLst/>
          </a:prstGeom>
          <a:noFill/>
        </p:spPr>
        <p:txBody>
          <a:bodyPr>
            <a:spAutoFit/>
          </a:bodyPr>
          <a:lstStyle/>
          <a:p>
            <a:pPr eaLnBrk="1" fontAlgn="auto" hangingPunct="1">
              <a:spcBef>
                <a:spcPts val="0"/>
              </a:spcBef>
              <a:spcAft>
                <a:spcPts val="0"/>
              </a:spcAft>
              <a:defRPr/>
            </a:pPr>
            <a:r>
              <a:rPr lang="en-US" sz="2400" b="1" dirty="0">
                <a:effectLst>
                  <a:outerShdw blurRad="38100" dist="38100" dir="2700000" algn="tl">
                    <a:srgbClr val="000000">
                      <a:alpha val="43137"/>
                    </a:srgbClr>
                  </a:outerShdw>
                </a:effectLst>
                <a:latin typeface="+mn-lt"/>
              </a:rPr>
              <a:t>          </a:t>
            </a:r>
            <a:r>
              <a:rPr lang="en-US" sz="2400" dirty="0">
                <a:effectLst>
                  <a:outerShdw blurRad="38100" dist="38100" dir="2700000" algn="tl">
                    <a:srgbClr val="000000">
                      <a:alpha val="43137"/>
                    </a:srgbClr>
                  </a:outerShdw>
                </a:effectLst>
                <a:latin typeface="+mn-lt"/>
              </a:rPr>
              <a:t>Abrahamic Covenant                                  Law Covenant                           New Covenant</a:t>
            </a: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0" presetClass="entr" presetSubtype="0" fill="hold" nodeType="after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250"/>
                                        <p:tgtEl>
                                          <p:spTgt spid="4"/>
                                        </p:tgtEl>
                                      </p:cBhvr>
                                    </p:animEffect>
                                  </p:childTnLst>
                                </p:cTn>
                              </p:par>
                              <p:par>
                                <p:cTn id="14" presetID="10" presetClass="entr" presetSubtype="0" fill="hold" nodeType="withEffect">
                                  <p:stCondLst>
                                    <p:cond delay="1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250"/>
                                        <p:tgtEl>
                                          <p:spTgt spid="5"/>
                                        </p:tgtEl>
                                      </p:cBhvr>
                                    </p:animEffect>
                                  </p:childTnLst>
                                </p:cTn>
                              </p:par>
                              <p:par>
                                <p:cTn id="17" presetID="10" presetClass="entr" presetSubtype="0" fill="hold" nodeType="withEffect">
                                  <p:stCondLst>
                                    <p:cond delay="15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EEBF7"/>
        </a:solidFill>
        <a:effectLst/>
      </p:bgPr>
    </p:bg>
    <p:spTree>
      <p:nvGrpSpPr>
        <p:cNvPr id="1" name=""/>
        <p:cNvGrpSpPr/>
        <p:nvPr/>
      </p:nvGrpSpPr>
      <p:grpSpPr>
        <a:xfrm>
          <a:off x="0" y="0"/>
          <a:ext cx="0" cy="0"/>
          <a:chOff x="0" y="0"/>
          <a:chExt cx="0" cy="0"/>
        </a:xfrm>
      </p:grpSpPr>
      <p:sp>
        <p:nvSpPr>
          <p:cNvPr id="2" name="TextBox 1"/>
          <p:cNvSpPr txBox="1"/>
          <p:nvPr/>
        </p:nvSpPr>
        <p:spPr>
          <a:xfrm>
            <a:off x="981075" y="247650"/>
            <a:ext cx="9885363" cy="922338"/>
          </a:xfrm>
          <a:prstGeom prst="rect">
            <a:avLst/>
          </a:prstGeom>
          <a:noFill/>
        </p:spPr>
        <p:txBody>
          <a:bodyPr>
            <a:spAutoFit/>
          </a:bodyPr>
          <a:lstStyle/>
          <a:p>
            <a:pPr eaLnBrk="1" fontAlgn="auto" hangingPunct="1">
              <a:spcBef>
                <a:spcPts val="0"/>
              </a:spcBef>
              <a:spcAft>
                <a:spcPts val="0"/>
              </a:spcAft>
              <a:defRPr/>
            </a:pPr>
            <a:r>
              <a:rPr lang="en-US" sz="5400" dirty="0">
                <a:solidFill>
                  <a:srgbClr val="0000FF"/>
                </a:solidFill>
                <a:effectLst>
                  <a:outerShdw blurRad="38100" dist="38100" dir="2700000" algn="tl">
                    <a:srgbClr val="000000">
                      <a:alpha val="43137"/>
                    </a:srgbClr>
                  </a:outerShdw>
                </a:effectLst>
                <a:latin typeface="+mn-lt"/>
              </a:rPr>
              <a:t>MAJOR COVENANTS OF THE BIBLE</a:t>
            </a:r>
          </a:p>
        </p:txBody>
      </p:sp>
      <p:pic>
        <p:nvPicPr>
          <p:cNvPr id="60419" name="Picture 8" descr="http://passagebreakbyjerry.files.wordpress.com/2013/08/a-abraha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49413"/>
            <a:ext cx="4876800" cy="520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4" descr="http://www.hillbilly10commandments.com/images/moses3.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652588"/>
            <a:ext cx="3884613" cy="520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10" descr="http://kingdomnewtestament.files.wordpress.com/2012/03/jesus_high_pries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6650" y="1649413"/>
            <a:ext cx="3435350" cy="520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39700" y="1169988"/>
            <a:ext cx="11925300" cy="461962"/>
          </a:xfrm>
          <a:prstGeom prst="rect">
            <a:avLst/>
          </a:prstGeom>
          <a:noFill/>
        </p:spPr>
        <p:txBody>
          <a:bodyPr>
            <a:spAutoFit/>
          </a:bodyPr>
          <a:lstStyle/>
          <a:p>
            <a:pPr eaLnBrk="1" fontAlgn="auto" hangingPunct="1">
              <a:spcBef>
                <a:spcPts val="0"/>
              </a:spcBef>
              <a:spcAft>
                <a:spcPts val="0"/>
              </a:spcAft>
              <a:defRPr/>
            </a:pPr>
            <a:r>
              <a:rPr lang="en-US" sz="2400" b="1" dirty="0">
                <a:effectLst>
                  <a:outerShdw blurRad="38100" dist="38100" dir="2700000" algn="tl">
                    <a:srgbClr val="000000">
                      <a:alpha val="43137"/>
                    </a:srgbClr>
                  </a:outerShdw>
                </a:effectLst>
                <a:latin typeface="+mn-lt"/>
              </a:rPr>
              <a:t>          </a:t>
            </a:r>
            <a:r>
              <a:rPr lang="en-US" sz="2400" dirty="0">
                <a:effectLst>
                  <a:outerShdw blurRad="38100" dist="38100" dir="2700000" algn="tl">
                    <a:srgbClr val="000000">
                      <a:alpha val="43137"/>
                    </a:srgbClr>
                  </a:outerShdw>
                </a:effectLst>
                <a:latin typeface="+mn-lt"/>
              </a:rPr>
              <a:t>Abrahamic Covenant                                  Law Covenant                           New Covenant</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9DFCD"/>
        </a:solidFill>
        <a:effectLst/>
      </p:bgPr>
    </p:bg>
    <p:spTree>
      <p:nvGrpSpPr>
        <p:cNvPr id="1" name=""/>
        <p:cNvGrpSpPr/>
        <p:nvPr/>
      </p:nvGrpSpPr>
      <p:grpSpPr>
        <a:xfrm>
          <a:off x="0" y="0"/>
          <a:ext cx="0" cy="0"/>
          <a:chOff x="0" y="0"/>
          <a:chExt cx="0" cy="0"/>
        </a:xfrm>
      </p:grpSpPr>
      <p:sp>
        <p:nvSpPr>
          <p:cNvPr id="2" name="TextBox 1"/>
          <p:cNvSpPr txBox="1"/>
          <p:nvPr/>
        </p:nvSpPr>
        <p:spPr>
          <a:xfrm>
            <a:off x="830263" y="279400"/>
            <a:ext cx="11141075" cy="769938"/>
          </a:xfrm>
          <a:prstGeom prst="rect">
            <a:avLst/>
          </a:prstGeom>
          <a:noFill/>
        </p:spPr>
        <p:txBody>
          <a:bodyPr>
            <a:spAutoFit/>
          </a:bodyPr>
          <a:lstStyle/>
          <a:p>
            <a:pPr eaLnBrk="1" fontAlgn="auto" hangingPunct="1">
              <a:spcBef>
                <a:spcPts val="0"/>
              </a:spcBef>
              <a:spcAft>
                <a:spcPts val="0"/>
              </a:spcAft>
              <a:defRPr/>
            </a:pPr>
            <a:r>
              <a:rPr lang="en-US" sz="4400" dirty="0">
                <a:solidFill>
                  <a:srgbClr val="0000FF"/>
                </a:solidFill>
                <a:effectLst>
                  <a:outerShdw blurRad="38100" dist="38100" dir="2700000" algn="tl">
                    <a:srgbClr val="000000">
                      <a:alpha val="43137"/>
                    </a:srgbClr>
                  </a:outerShdw>
                </a:effectLst>
                <a:latin typeface="+mn-lt"/>
              </a:rPr>
              <a:t>ARE ALL BIBLE COVENANTS CONDITIONAL?</a:t>
            </a:r>
          </a:p>
        </p:txBody>
      </p:sp>
      <p:pic>
        <p:nvPicPr>
          <p:cNvPr id="62467" name="Picture 2" descr="http://org2.salsalabs.com/o/5165/images/contrac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6013"/>
            <a:ext cx="8648700" cy="574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4" descr="http://sacramentocontractorsonline.com/wp-content/uploads/2014/04/Sacramento-home-remodeling-contracto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9913" y="2509838"/>
            <a:ext cx="3159125"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5659438" y="2155825"/>
            <a:ext cx="6102350" cy="3324225"/>
          </a:xfrm>
          <a:prstGeom prst="rect">
            <a:avLst/>
          </a:prstGeom>
          <a:noFill/>
        </p:spPr>
        <p:txBody>
          <a:bodyPr>
            <a:spAutoFit/>
          </a:bodyPr>
          <a:lstStyle/>
          <a:p>
            <a:pPr eaLnBrk="1" fontAlgn="auto" hangingPunct="1">
              <a:spcBef>
                <a:spcPts val="0"/>
              </a:spcBef>
              <a:spcAft>
                <a:spcPts val="0"/>
              </a:spcAft>
              <a:defRPr/>
            </a:pPr>
            <a:r>
              <a:rPr lang="en-US" sz="3200" dirty="0">
                <a:effectLst>
                  <a:outerShdw blurRad="38100" dist="38100" dir="2700000" algn="tl">
                    <a:srgbClr val="000000">
                      <a:alpha val="43137"/>
                    </a:srgbClr>
                  </a:outerShdw>
                </a:effectLst>
                <a:latin typeface="+mn-lt"/>
              </a:rPr>
              <a:t>In </a:t>
            </a:r>
            <a:r>
              <a:rPr lang="en-US" sz="3200" u="sng" dirty="0">
                <a:effectLst>
                  <a:outerShdw blurRad="38100" dist="38100" dir="2700000" algn="tl">
                    <a:srgbClr val="000000">
                      <a:alpha val="43137"/>
                    </a:srgbClr>
                  </a:outerShdw>
                </a:effectLst>
                <a:latin typeface="+mn-lt"/>
              </a:rPr>
              <a:t>Gen 9:11 </a:t>
            </a:r>
            <a:r>
              <a:rPr lang="en-US" sz="3200" dirty="0">
                <a:effectLst>
                  <a:outerShdw blurRad="38100" dist="38100" dir="2700000" algn="tl">
                    <a:srgbClr val="000000">
                      <a:alpha val="43137"/>
                    </a:srgbClr>
                  </a:outerShdw>
                </a:effectLst>
                <a:latin typeface="+mn-lt"/>
              </a:rPr>
              <a:t>(NASV), God said, "I establish My covenant with you; and all flesh shall never again be cut off by the water of the flood, neither shall there again be a flood to destroy the earth."  </a:t>
            </a:r>
          </a:p>
          <a:p>
            <a:pPr eaLnBrk="1" fontAlgn="auto" hangingPunct="1">
              <a:spcBef>
                <a:spcPts val="0"/>
              </a:spcBef>
              <a:spcAft>
                <a:spcPts val="0"/>
              </a:spcAft>
              <a:defRPr/>
            </a:pPr>
            <a:endParaRPr lang="en-US" dirty="0">
              <a:latin typeface="+mn-lt"/>
            </a:endParaRPr>
          </a:p>
        </p:txBody>
      </p:sp>
      <p:pic>
        <p:nvPicPr>
          <p:cNvPr id="64515" name="Picture 12" descr="https://farm3.staticflickr.com/2087/2233183424_0a006ee70a_z.jpg?zz=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5075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729288" y="512763"/>
            <a:ext cx="5962650" cy="1077912"/>
          </a:xfrm>
          <a:prstGeom prst="rect">
            <a:avLst/>
          </a:prstGeom>
          <a:noFill/>
        </p:spPr>
        <p:txBody>
          <a:bodyPr>
            <a:spAutoFit/>
          </a:bodyPr>
          <a:lstStyle/>
          <a:p>
            <a:pPr eaLnBrk="1" fontAlgn="auto" hangingPunct="1">
              <a:spcBef>
                <a:spcPts val="0"/>
              </a:spcBef>
              <a:spcAft>
                <a:spcPts val="0"/>
              </a:spcAft>
              <a:defRPr/>
            </a:pPr>
            <a:r>
              <a:rPr lang="en-US" sz="3200" dirty="0">
                <a:solidFill>
                  <a:srgbClr val="0070C0"/>
                </a:solidFill>
                <a:effectLst>
                  <a:outerShdw blurRad="38100" dist="38100" dir="2700000" algn="tl">
                    <a:srgbClr val="000000">
                      <a:alpha val="43137"/>
                    </a:srgbClr>
                  </a:outerShdw>
                </a:effectLst>
                <a:latin typeface="+mn-lt"/>
              </a:rPr>
              <a:t>The Rainbow covenant with Noah was NOT conditional</a:t>
            </a: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9698" name="Text Box 3"/>
          <p:cNvSpPr txBox="1">
            <a:spLocks noChangeArrowheads="1"/>
          </p:cNvSpPr>
          <p:nvPr/>
        </p:nvSpPr>
        <p:spPr bwMode="auto">
          <a:xfrm>
            <a:off x="1828800" y="685800"/>
            <a:ext cx="838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solidFill>
                <a:srgbClr val="000000"/>
              </a:solidFill>
              <a:cs typeface="Arial" panose="020B0604020202020204" pitchFamily="34" charset="0"/>
            </a:endParaRPr>
          </a:p>
        </p:txBody>
      </p:sp>
      <p:sp>
        <p:nvSpPr>
          <p:cNvPr id="29699" name="Text Box 4"/>
          <p:cNvSpPr txBox="1">
            <a:spLocks noChangeArrowheads="1"/>
          </p:cNvSpPr>
          <p:nvPr/>
        </p:nvSpPr>
        <p:spPr bwMode="auto">
          <a:xfrm>
            <a:off x="3581400" y="0"/>
            <a:ext cx="6781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000000"/>
                </a:solidFill>
                <a:cs typeface="Arial" panose="020B0604020202020204" pitchFamily="34" charset="0"/>
              </a:rPr>
              <a:t>Great is Thy Faithfulness Hymn # 356 </a:t>
            </a:r>
          </a:p>
        </p:txBody>
      </p:sp>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849313" y="195263"/>
            <a:ext cx="10655300" cy="769937"/>
          </a:xfrm>
          <a:prstGeom prst="rect">
            <a:avLst/>
          </a:prstGeom>
          <a:noFill/>
        </p:spPr>
        <p:txBody>
          <a:bodyPr>
            <a:spAutoFit/>
          </a:bodyPr>
          <a:lstStyle/>
          <a:p>
            <a:pPr eaLnBrk="1" fontAlgn="auto" hangingPunct="1">
              <a:spcBef>
                <a:spcPts val="0"/>
              </a:spcBef>
              <a:spcAft>
                <a:spcPts val="0"/>
              </a:spcAft>
              <a:defRPr/>
            </a:pPr>
            <a:r>
              <a:rPr lang="en-US" sz="4400" b="1" dirty="0">
                <a:solidFill>
                  <a:schemeClr val="bg1"/>
                </a:solidFill>
                <a:effectLst>
                  <a:outerShdw blurRad="38100" dist="38100" dir="2700000" algn="tl">
                    <a:srgbClr val="000000">
                      <a:alpha val="43137"/>
                    </a:srgbClr>
                  </a:outerShdw>
                </a:effectLst>
                <a:latin typeface="+mn-lt"/>
              </a:rPr>
              <a:t>WHEN DOES A COVENANT GO INTO EFFECT?</a:t>
            </a:r>
          </a:p>
        </p:txBody>
      </p:sp>
    </p:spTree>
  </p:cSld>
  <p:clrMapOvr>
    <a:masterClrMapping/>
  </p:clrMapOvr>
  <p:transition spd="slow">
    <p:circl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EBD6"/>
        </a:solidFill>
        <a:effectLst/>
      </p:bgPr>
    </p:bg>
    <p:spTree>
      <p:nvGrpSpPr>
        <p:cNvPr id="1" name=""/>
        <p:cNvGrpSpPr/>
        <p:nvPr/>
      </p:nvGrpSpPr>
      <p:grpSpPr>
        <a:xfrm>
          <a:off x="0" y="0"/>
          <a:ext cx="0" cy="0"/>
          <a:chOff x="0" y="0"/>
          <a:chExt cx="0" cy="0"/>
        </a:xfrm>
      </p:grpSpPr>
      <p:pic>
        <p:nvPicPr>
          <p:cNvPr id="68610" name="Picture 8" descr="http://2.bp.blogspot.com/-2nM3RXXUZXc/URU7KYjNvvI/AAAAAAAAArE/N-DIGhoxtLc/s1600/21.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6188" y="2089150"/>
            <a:ext cx="4191000"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12775" y="104775"/>
            <a:ext cx="10845800" cy="708025"/>
          </a:xfrm>
          <a:prstGeom prst="rect">
            <a:avLst/>
          </a:prstGeom>
          <a:noFill/>
        </p:spPr>
        <p:txBody>
          <a:bodyPr>
            <a:spAutoFit/>
          </a:bodyPr>
          <a:lstStyle/>
          <a:p>
            <a:pPr eaLnBrk="1" fontAlgn="auto" hangingPunct="1">
              <a:spcBef>
                <a:spcPts val="0"/>
              </a:spcBef>
              <a:spcAft>
                <a:spcPts val="0"/>
              </a:spcAft>
              <a:defRPr/>
            </a:pPr>
            <a:r>
              <a:rPr lang="en-US" sz="4000" dirty="0">
                <a:solidFill>
                  <a:srgbClr val="A50021"/>
                </a:solidFill>
                <a:effectLst>
                  <a:outerShdw blurRad="38100" dist="38100" dir="2700000" algn="tl">
                    <a:srgbClr val="000000">
                      <a:alpha val="43137"/>
                    </a:srgbClr>
                  </a:outerShdw>
                </a:effectLst>
                <a:latin typeface="+mn-lt"/>
              </a:rPr>
              <a:t>ABRAHAM MAKES A COVENANT WITH ABIMELECH</a:t>
            </a:r>
          </a:p>
        </p:txBody>
      </p:sp>
      <p:sp>
        <p:nvSpPr>
          <p:cNvPr id="3" name="TextBox 2"/>
          <p:cNvSpPr txBox="1"/>
          <p:nvPr/>
        </p:nvSpPr>
        <p:spPr>
          <a:xfrm>
            <a:off x="658813" y="844550"/>
            <a:ext cx="10382250" cy="1077913"/>
          </a:xfrm>
          <a:prstGeom prst="rect">
            <a:avLst/>
          </a:prstGeom>
          <a:noFill/>
        </p:spPr>
        <p:txBody>
          <a:bodyPr>
            <a:spAutoFit/>
          </a:bodyPr>
          <a:lstStyle/>
          <a:p>
            <a:pPr eaLnBrk="1" fontAlgn="auto" hangingPunct="1">
              <a:spcBef>
                <a:spcPts val="0"/>
              </a:spcBef>
              <a:spcAft>
                <a:spcPts val="0"/>
              </a:spcAft>
              <a:defRPr/>
            </a:pPr>
            <a:r>
              <a:rPr lang="en-US" sz="3200" dirty="0">
                <a:effectLst>
                  <a:outerShdw blurRad="38100" dist="38100" dir="2700000" algn="tl">
                    <a:srgbClr val="000000">
                      <a:alpha val="43137"/>
                    </a:srgbClr>
                  </a:outerShdw>
                </a:effectLst>
                <a:latin typeface="+mn-lt"/>
              </a:rPr>
              <a:t>Genesis 21:27:  “And Abraham took sheep and oxen, and gave them unto Abimelech; and they two </a:t>
            </a:r>
            <a:r>
              <a:rPr lang="en-US" sz="3200" b="1" u="sng" dirty="0">
                <a:effectLst>
                  <a:outerShdw blurRad="38100" dist="38100" dir="2700000" algn="tl">
                    <a:srgbClr val="000000">
                      <a:alpha val="43137"/>
                    </a:srgbClr>
                  </a:outerShdw>
                </a:effectLst>
                <a:latin typeface="+mn-lt"/>
              </a:rPr>
              <a:t>made</a:t>
            </a:r>
            <a:r>
              <a:rPr lang="en-US" sz="3200" dirty="0">
                <a:effectLst>
                  <a:outerShdw blurRad="38100" dist="38100" dir="2700000" algn="tl">
                    <a:srgbClr val="000000">
                      <a:alpha val="43137"/>
                    </a:srgbClr>
                  </a:outerShdw>
                </a:effectLst>
                <a:latin typeface="+mn-lt"/>
              </a:rPr>
              <a:t> a covenant.”</a:t>
            </a:r>
          </a:p>
        </p:txBody>
      </p:sp>
      <p:pic>
        <p:nvPicPr>
          <p:cNvPr id="68613" name="Picture 2" descr="https://encrypted-tbn1.gstatic.com/images?q=tbn:ANd9GcQKUyafGEAosVdB5yM9w0RII9xXmiWURrBLFJ8rsgt_pD-Ewo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06613"/>
            <a:ext cx="3889375"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4" descr="Isaac was bless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4000" y="2071688"/>
            <a:ext cx="4165600"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2" name="TextBox 1"/>
          <p:cNvSpPr txBox="1"/>
          <p:nvPr/>
        </p:nvSpPr>
        <p:spPr>
          <a:xfrm>
            <a:off x="381000" y="2297113"/>
            <a:ext cx="6019800" cy="3538537"/>
          </a:xfrm>
          <a:prstGeom prst="rect">
            <a:avLst/>
          </a:prstGeom>
          <a:noFill/>
        </p:spPr>
        <p:txBody>
          <a:bodyPr>
            <a:spAutoFit/>
          </a:bodyPr>
          <a:lstStyle/>
          <a:p>
            <a:pPr eaLnBrk="1" fontAlgn="auto" hangingPunct="1">
              <a:spcBef>
                <a:spcPts val="0"/>
              </a:spcBef>
              <a:spcAft>
                <a:spcPts val="0"/>
              </a:spcAft>
              <a:defRPr/>
            </a:pPr>
            <a:r>
              <a:rPr lang="en-US" sz="3200" b="1" u="sng" dirty="0">
                <a:effectLst>
                  <a:outerShdw blurRad="38100" dist="38100" dir="2700000" algn="tl">
                    <a:srgbClr val="000000">
                      <a:alpha val="43137"/>
                    </a:srgbClr>
                  </a:outerShdw>
                </a:effectLst>
                <a:latin typeface="+mn-lt"/>
              </a:rPr>
              <a:t>Strong’s 3772</a:t>
            </a:r>
            <a:r>
              <a:rPr lang="en-US" sz="3200" u="sng" dirty="0">
                <a:effectLst>
                  <a:outerShdw blurRad="38100" dist="38100" dir="2700000" algn="tl">
                    <a:srgbClr val="000000">
                      <a:alpha val="43137"/>
                    </a:srgbClr>
                  </a:outerShdw>
                </a:effectLst>
                <a:latin typeface="+mn-lt"/>
              </a:rPr>
              <a:t>:</a:t>
            </a:r>
            <a:r>
              <a:rPr lang="en-US" sz="3200" dirty="0">
                <a:effectLst>
                  <a:outerShdw blurRad="38100" dist="38100" dir="2700000" algn="tl">
                    <a:srgbClr val="000000">
                      <a:alpha val="43137"/>
                    </a:srgbClr>
                  </a:outerShdw>
                </a:effectLst>
                <a:latin typeface="+mn-lt"/>
              </a:rPr>
              <a:t>  a primitive root; </a:t>
            </a:r>
            <a:r>
              <a:rPr lang="en-US" sz="3200" u="sng" dirty="0">
                <a:effectLst>
                  <a:outerShdw blurRad="38100" dist="38100" dir="2700000" algn="tl">
                    <a:srgbClr val="000000">
                      <a:alpha val="43137"/>
                    </a:srgbClr>
                  </a:outerShdw>
                </a:effectLst>
                <a:latin typeface="+mn-lt"/>
              </a:rPr>
              <a:t>to cut (off, down or asunder</a:t>
            </a:r>
            <a:r>
              <a:rPr lang="en-US" sz="3200" dirty="0">
                <a:effectLst>
                  <a:outerShdw blurRad="38100" dist="38100" dir="2700000" algn="tl">
                    <a:srgbClr val="000000">
                      <a:alpha val="43137"/>
                    </a:srgbClr>
                  </a:outerShdw>
                </a:effectLst>
                <a:latin typeface="+mn-lt"/>
              </a:rPr>
              <a:t>); by implication to destroy or consume; </a:t>
            </a:r>
            <a:r>
              <a:rPr lang="en-US" sz="3200" u="sng" dirty="0">
                <a:effectLst>
                  <a:outerShdw blurRad="38100" dist="38100" dir="2700000" algn="tl">
                    <a:srgbClr val="000000">
                      <a:alpha val="43137"/>
                    </a:srgbClr>
                  </a:outerShdw>
                </a:effectLst>
                <a:latin typeface="+mn-lt"/>
              </a:rPr>
              <a:t>specifically to covenant</a:t>
            </a:r>
            <a:r>
              <a:rPr lang="en-US" sz="3200" dirty="0">
                <a:effectLst>
                  <a:outerShdw blurRad="38100" dist="38100" dir="2700000" algn="tl">
                    <a:srgbClr val="000000">
                      <a:alpha val="43137"/>
                    </a:srgbClr>
                  </a:outerShdw>
                </a:effectLst>
                <a:latin typeface="+mn-lt"/>
              </a:rPr>
              <a:t> (i.e. make an alliance or bargain</a:t>
            </a:r>
            <a:r>
              <a:rPr lang="en-US" sz="3200" u="sng" dirty="0">
                <a:effectLst>
                  <a:outerShdw blurRad="38100" dist="38100" dir="2700000" algn="tl">
                    <a:srgbClr val="000000">
                      <a:alpha val="43137"/>
                    </a:srgbClr>
                  </a:outerShdw>
                </a:effectLst>
                <a:latin typeface="+mn-lt"/>
              </a:rPr>
              <a:t>, originally by cutting flesh and passing between the pieces).  </a:t>
            </a:r>
            <a:endParaRPr lang="en-US" sz="3200" dirty="0">
              <a:effectLst>
                <a:outerShdw blurRad="38100" dist="38100" dir="2700000" algn="tl">
                  <a:srgbClr val="000000">
                    <a:alpha val="43137"/>
                  </a:srgbClr>
                </a:outerShdw>
              </a:effectLst>
              <a:latin typeface="+mn-lt"/>
            </a:endParaRPr>
          </a:p>
        </p:txBody>
      </p:sp>
      <p:sp>
        <p:nvSpPr>
          <p:cNvPr id="3" name="TextBox 2"/>
          <p:cNvSpPr txBox="1"/>
          <p:nvPr/>
        </p:nvSpPr>
        <p:spPr>
          <a:xfrm>
            <a:off x="542925" y="304800"/>
            <a:ext cx="5429250" cy="1446213"/>
          </a:xfrm>
          <a:prstGeom prst="rect">
            <a:avLst/>
          </a:prstGeom>
          <a:noFill/>
        </p:spPr>
        <p:txBody>
          <a:bodyPr>
            <a:spAutoFit/>
          </a:bodyPr>
          <a:lstStyle/>
          <a:p>
            <a:pPr eaLnBrk="1" fontAlgn="auto" hangingPunct="1">
              <a:spcBef>
                <a:spcPts val="0"/>
              </a:spcBef>
              <a:spcAft>
                <a:spcPts val="0"/>
              </a:spcAft>
              <a:defRPr/>
            </a:pPr>
            <a:r>
              <a:rPr lang="en-US" sz="4400" dirty="0">
                <a:solidFill>
                  <a:srgbClr val="0000FF"/>
                </a:solidFill>
                <a:effectLst>
                  <a:outerShdw blurRad="38100" dist="38100" dir="2700000" algn="tl">
                    <a:srgbClr val="000000">
                      <a:alpha val="43137"/>
                    </a:srgbClr>
                  </a:outerShdw>
                </a:effectLst>
                <a:latin typeface="+mn-lt"/>
              </a:rPr>
              <a:t>The Hebrew word for "made" is "</a:t>
            </a:r>
            <a:r>
              <a:rPr lang="en-US" sz="4400" dirty="0" err="1">
                <a:solidFill>
                  <a:srgbClr val="0000FF"/>
                </a:solidFill>
                <a:effectLst>
                  <a:outerShdw blurRad="38100" dist="38100" dir="2700000" algn="tl">
                    <a:srgbClr val="000000">
                      <a:alpha val="43137"/>
                    </a:srgbClr>
                  </a:outerShdw>
                </a:effectLst>
                <a:latin typeface="+mn-lt"/>
              </a:rPr>
              <a:t>karath</a:t>
            </a:r>
            <a:r>
              <a:rPr lang="en-US" sz="4400" dirty="0">
                <a:solidFill>
                  <a:srgbClr val="0000FF"/>
                </a:solidFill>
                <a:effectLst>
                  <a:outerShdw blurRad="38100" dist="38100" dir="2700000" algn="tl">
                    <a:srgbClr val="000000">
                      <a:alpha val="43137"/>
                    </a:srgbClr>
                  </a:outerShdw>
                </a:effectLst>
                <a:latin typeface="+mn-lt"/>
              </a:rPr>
              <a:t>". </a:t>
            </a:r>
          </a:p>
        </p:txBody>
      </p:sp>
      <p:pic>
        <p:nvPicPr>
          <p:cNvPr id="70660" name="Picture 2" descr="http://www.learntostudythebible.com/bible-study-resources/images/tools-strong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6588" y="0"/>
            <a:ext cx="5205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AD5"/>
        </a:solidFill>
        <a:effectLst/>
      </p:bgPr>
    </p:bg>
    <p:spTree>
      <p:nvGrpSpPr>
        <p:cNvPr id="1" name=""/>
        <p:cNvGrpSpPr/>
        <p:nvPr/>
      </p:nvGrpSpPr>
      <p:grpSpPr>
        <a:xfrm>
          <a:off x="0" y="0"/>
          <a:ext cx="0" cy="0"/>
          <a:chOff x="0" y="0"/>
          <a:chExt cx="0" cy="0"/>
        </a:xfrm>
      </p:grpSpPr>
      <p:pic>
        <p:nvPicPr>
          <p:cNvPr id="72706" name="Picture 4" descr="http://www.sott.net/image/s7/144433/full/dead_sheep_heat_wa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2650" y="3200400"/>
            <a:ext cx="62293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2" descr="https://chechar.files.wordpress.com/2013/10/blood-sacrifice-covena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2650" y="0"/>
            <a:ext cx="6229350"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23825" y="200025"/>
            <a:ext cx="5734050" cy="1938338"/>
          </a:xfrm>
          <a:prstGeom prst="rect">
            <a:avLst/>
          </a:prstGeom>
          <a:noFill/>
        </p:spPr>
        <p:txBody>
          <a:bodyPr>
            <a:spAutoFit/>
          </a:bodyPr>
          <a:lstStyle/>
          <a:p>
            <a:pPr eaLnBrk="1" fontAlgn="auto" hangingPunct="1">
              <a:spcBef>
                <a:spcPts val="0"/>
              </a:spcBef>
              <a:spcAft>
                <a:spcPts val="0"/>
              </a:spcAft>
              <a:defRPr/>
            </a:pPr>
            <a:r>
              <a:rPr lang="en-US" sz="4000" dirty="0">
                <a:solidFill>
                  <a:srgbClr val="990033"/>
                </a:solidFill>
                <a:effectLst>
                  <a:outerShdw blurRad="38100" dist="38100" dir="2700000" algn="tl">
                    <a:srgbClr val="000000">
                      <a:alpha val="43137"/>
                    </a:srgbClr>
                  </a:outerShdw>
                </a:effectLst>
                <a:latin typeface="+mn-lt"/>
              </a:rPr>
              <a:t>COVENANT SACRIFICE RATIFIED BY WALKING BETWEEN THE CUT PARTS</a:t>
            </a:r>
          </a:p>
        </p:txBody>
      </p:sp>
      <p:sp>
        <p:nvSpPr>
          <p:cNvPr id="3" name="TextBox 2"/>
          <p:cNvSpPr txBox="1"/>
          <p:nvPr/>
        </p:nvSpPr>
        <p:spPr>
          <a:xfrm>
            <a:off x="266700" y="2138363"/>
            <a:ext cx="5591175" cy="4032250"/>
          </a:xfrm>
          <a:prstGeom prst="rect">
            <a:avLst/>
          </a:prstGeom>
          <a:noFill/>
        </p:spPr>
        <p:txBody>
          <a:bodyPr>
            <a:spAutoFit/>
          </a:bodyPr>
          <a:lstStyle/>
          <a:p>
            <a:pPr eaLnBrk="1" fontAlgn="auto" hangingPunct="1">
              <a:spcBef>
                <a:spcPts val="0"/>
              </a:spcBef>
              <a:spcAft>
                <a:spcPts val="0"/>
              </a:spcAft>
              <a:defRPr/>
            </a:pPr>
            <a:r>
              <a:rPr lang="en-US" sz="3200" b="1" u="sng" dirty="0">
                <a:effectLst>
                  <a:outerShdw blurRad="38100" dist="38100" dir="2700000" algn="tl">
                    <a:srgbClr val="000000">
                      <a:alpha val="43137"/>
                    </a:srgbClr>
                  </a:outerShdw>
                </a:effectLst>
                <a:latin typeface="+mn-lt"/>
              </a:rPr>
              <a:t>Gen 15</a:t>
            </a:r>
            <a:r>
              <a:rPr lang="en-US" sz="3200" u="sng" dirty="0">
                <a:effectLst>
                  <a:outerShdw blurRad="38100" dist="38100" dir="2700000" algn="tl">
                    <a:srgbClr val="000000">
                      <a:alpha val="43137"/>
                    </a:srgbClr>
                  </a:outerShdw>
                </a:effectLst>
                <a:latin typeface="+mn-lt"/>
              </a:rPr>
              <a:t>:</a:t>
            </a:r>
            <a:r>
              <a:rPr lang="en-US" sz="3200" dirty="0">
                <a:effectLst>
                  <a:outerShdw blurRad="38100" dist="38100" dir="2700000" algn="tl">
                    <a:srgbClr val="000000">
                      <a:alpha val="43137"/>
                    </a:srgbClr>
                  </a:outerShdw>
                </a:effectLst>
                <a:latin typeface="+mn-lt"/>
              </a:rPr>
              <a:t>  “[Abraham] 10  cut them [the animals] in two, down the middle, and placed each piece opposite the other… 17 … a burning torch that passed between those pieces.  18  On the same day the LORD made a covenant with Abram…”</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AD5"/>
        </a:solidFill>
        <a:effectLst/>
      </p:bgPr>
    </p:bg>
    <p:spTree>
      <p:nvGrpSpPr>
        <p:cNvPr id="1" name=""/>
        <p:cNvGrpSpPr/>
        <p:nvPr/>
      </p:nvGrpSpPr>
      <p:grpSpPr>
        <a:xfrm>
          <a:off x="0" y="0"/>
          <a:ext cx="0" cy="0"/>
          <a:chOff x="0" y="0"/>
          <a:chExt cx="0" cy="0"/>
        </a:xfrm>
      </p:grpSpPr>
      <p:pic>
        <p:nvPicPr>
          <p:cNvPr id="74754" name="Picture 4" descr="http://www.sott.net/image/s7/144433/full/dead_sheep_heat_wa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2650" y="3200400"/>
            <a:ext cx="62293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2" descr="https://chechar.files.wordpress.com/2013/10/blood-sacrifice-covena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2650" y="0"/>
            <a:ext cx="6229350"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23825" y="200025"/>
            <a:ext cx="5734050" cy="1938338"/>
          </a:xfrm>
          <a:prstGeom prst="rect">
            <a:avLst/>
          </a:prstGeom>
          <a:noFill/>
        </p:spPr>
        <p:txBody>
          <a:bodyPr>
            <a:spAutoFit/>
          </a:bodyPr>
          <a:lstStyle/>
          <a:p>
            <a:pPr eaLnBrk="1" fontAlgn="auto" hangingPunct="1">
              <a:spcBef>
                <a:spcPts val="0"/>
              </a:spcBef>
              <a:spcAft>
                <a:spcPts val="0"/>
              </a:spcAft>
              <a:defRPr/>
            </a:pPr>
            <a:r>
              <a:rPr lang="en-US" sz="4000" dirty="0">
                <a:solidFill>
                  <a:srgbClr val="990033"/>
                </a:solidFill>
                <a:effectLst>
                  <a:outerShdw blurRad="38100" dist="38100" dir="2700000" algn="tl">
                    <a:srgbClr val="000000">
                      <a:alpha val="43137"/>
                    </a:srgbClr>
                  </a:outerShdw>
                </a:effectLst>
                <a:latin typeface="+mn-lt"/>
              </a:rPr>
              <a:t>COVENANT SACRIFICE RATIFIED BY WALKING BETWEEN THE CUT PARTS</a:t>
            </a:r>
          </a:p>
        </p:txBody>
      </p:sp>
      <p:sp>
        <p:nvSpPr>
          <p:cNvPr id="3" name="TextBox 2"/>
          <p:cNvSpPr txBox="1"/>
          <p:nvPr/>
        </p:nvSpPr>
        <p:spPr>
          <a:xfrm>
            <a:off x="257175" y="2400300"/>
            <a:ext cx="5295900" cy="2554288"/>
          </a:xfrm>
          <a:prstGeom prst="rect">
            <a:avLst/>
          </a:prstGeom>
          <a:noFill/>
        </p:spPr>
        <p:txBody>
          <a:bodyPr>
            <a:spAutoFit/>
          </a:bodyPr>
          <a:lstStyle/>
          <a:p>
            <a:pPr eaLnBrk="1" fontAlgn="auto" hangingPunct="1">
              <a:spcBef>
                <a:spcPts val="0"/>
              </a:spcBef>
              <a:spcAft>
                <a:spcPts val="0"/>
              </a:spcAft>
              <a:defRPr/>
            </a:pPr>
            <a:r>
              <a:rPr lang="en-US" sz="3200" b="1" u="sng" dirty="0" err="1">
                <a:effectLst>
                  <a:outerShdw blurRad="38100" dist="38100" dir="2700000" algn="tl">
                    <a:srgbClr val="000000">
                      <a:alpha val="43137"/>
                    </a:srgbClr>
                  </a:outerShdw>
                </a:effectLst>
                <a:latin typeface="+mn-lt"/>
              </a:rPr>
              <a:t>Jer</a:t>
            </a:r>
            <a:r>
              <a:rPr lang="en-US" sz="3200" b="1" u="sng" dirty="0">
                <a:effectLst>
                  <a:outerShdw blurRad="38100" dist="38100" dir="2700000" algn="tl">
                    <a:srgbClr val="000000">
                      <a:alpha val="43137"/>
                    </a:srgbClr>
                  </a:outerShdw>
                </a:effectLst>
                <a:latin typeface="+mn-lt"/>
              </a:rPr>
              <a:t> 34:18</a:t>
            </a:r>
            <a:r>
              <a:rPr lang="en-US" sz="3200" u="sng" dirty="0">
                <a:effectLst>
                  <a:outerShdw blurRad="38100" dist="38100" dir="2700000" algn="tl">
                    <a:srgbClr val="000000">
                      <a:alpha val="43137"/>
                    </a:srgbClr>
                  </a:outerShdw>
                </a:effectLst>
                <a:latin typeface="+mn-lt"/>
              </a:rPr>
              <a:t>:</a:t>
            </a:r>
            <a:r>
              <a:rPr lang="en-US" sz="3200" dirty="0">
                <a:effectLst>
                  <a:outerShdw blurRad="38100" dist="38100" dir="2700000" algn="tl">
                    <a:srgbClr val="000000">
                      <a:alpha val="43137"/>
                    </a:srgbClr>
                  </a:outerShdw>
                </a:effectLst>
                <a:latin typeface="+mn-lt"/>
              </a:rPr>
              <a:t>  “… the covenant which they made before me, when they cut the calf in twain and passed between the parts thereof..."</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42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7200" y="769938"/>
            <a:ext cx="11277600" cy="1816100"/>
          </a:xfrm>
          <a:prstGeom prst="rect">
            <a:avLst/>
          </a:prstGeom>
          <a:solidFill>
            <a:schemeClr val="bg1">
              <a:alpha val="70000"/>
            </a:schemeClr>
          </a:solidFill>
        </p:spPr>
        <p:txBody>
          <a:bodyPr>
            <a:spAutoFit/>
          </a:bodyPr>
          <a:lstStyle/>
          <a:p>
            <a:pPr eaLnBrk="1" fontAlgn="auto" hangingPunct="1">
              <a:spcBef>
                <a:spcPts val="0"/>
              </a:spcBef>
              <a:spcAft>
                <a:spcPts val="0"/>
              </a:spcAft>
              <a:defRPr/>
            </a:pPr>
            <a:r>
              <a:rPr lang="en-US" sz="2800" dirty="0" err="1">
                <a:effectLst>
                  <a:outerShdw blurRad="38100" dist="38100" dir="2700000" algn="tl">
                    <a:srgbClr val="000000">
                      <a:alpha val="43137"/>
                    </a:srgbClr>
                  </a:outerShdw>
                </a:effectLst>
                <a:latin typeface="+mn-lt"/>
              </a:rPr>
              <a:t>Heb</a:t>
            </a:r>
            <a:r>
              <a:rPr lang="en-US" sz="2800" dirty="0">
                <a:effectLst>
                  <a:outerShdw blurRad="38100" dist="38100" dir="2700000" algn="tl">
                    <a:srgbClr val="000000">
                      <a:alpha val="43137"/>
                    </a:srgbClr>
                  </a:outerShdw>
                </a:effectLst>
                <a:latin typeface="+mn-lt"/>
              </a:rPr>
              <a:t> 9:16, 17: (Wilson's </a:t>
            </a:r>
            <a:r>
              <a:rPr lang="en-US" sz="2800" dirty="0" err="1">
                <a:effectLst>
                  <a:outerShdw blurRad="38100" dist="38100" dir="2700000" algn="tl">
                    <a:srgbClr val="000000">
                      <a:alpha val="43137"/>
                    </a:srgbClr>
                  </a:outerShdw>
                </a:effectLst>
                <a:latin typeface="+mn-lt"/>
              </a:rPr>
              <a:t>Diaglott</a:t>
            </a:r>
            <a:r>
              <a:rPr lang="en-US" sz="2800" dirty="0">
                <a:effectLst>
                  <a:outerShdw blurRad="38100" dist="38100" dir="2700000" algn="tl">
                    <a:srgbClr val="000000">
                      <a:alpha val="43137"/>
                    </a:srgbClr>
                  </a:outerShdw>
                </a:effectLst>
                <a:latin typeface="+mn-lt"/>
              </a:rPr>
              <a:t>) “For where a Covenant exists, the Death of that which has RATIFIED it is necessary to be produced; because a Covenant is firm over dead victims, since it is never valid when that which ratifies it is alive.”  (See also </a:t>
            </a:r>
            <a:r>
              <a:rPr lang="en-US" sz="2800" dirty="0" err="1">
                <a:effectLst>
                  <a:outerShdw blurRad="38100" dist="38100" dir="2700000" algn="tl">
                    <a:srgbClr val="000000">
                      <a:alpha val="43137"/>
                    </a:srgbClr>
                  </a:outerShdw>
                </a:effectLst>
                <a:latin typeface="+mn-lt"/>
              </a:rPr>
              <a:t>Rotherham</a:t>
            </a:r>
            <a:r>
              <a:rPr lang="en-US" sz="2800" dirty="0">
                <a:effectLst>
                  <a:outerShdw blurRad="38100" dist="38100" dir="2700000" algn="tl">
                    <a:srgbClr val="000000">
                      <a:alpha val="43137"/>
                    </a:srgbClr>
                  </a:outerShdw>
                </a:effectLst>
                <a:latin typeface="+mn-lt"/>
              </a:rPr>
              <a:t> and Young’s Literal Translation)</a:t>
            </a:r>
          </a:p>
        </p:txBody>
      </p:sp>
      <p:sp>
        <p:nvSpPr>
          <p:cNvPr id="5" name="TextBox 4"/>
          <p:cNvSpPr txBox="1"/>
          <p:nvPr/>
        </p:nvSpPr>
        <p:spPr>
          <a:xfrm>
            <a:off x="885825" y="0"/>
            <a:ext cx="9782175" cy="769938"/>
          </a:xfrm>
          <a:prstGeom prst="rect">
            <a:avLst/>
          </a:prstGeom>
          <a:noFill/>
        </p:spPr>
        <p:txBody>
          <a:bodyPr>
            <a:spAutoFit/>
          </a:bodyPr>
          <a:lstStyle/>
          <a:p>
            <a:pPr eaLnBrk="1" fontAlgn="auto" hangingPunct="1">
              <a:spcBef>
                <a:spcPts val="0"/>
              </a:spcBef>
              <a:spcAft>
                <a:spcPts val="0"/>
              </a:spcAft>
              <a:defRPr/>
            </a:pPr>
            <a:r>
              <a:rPr lang="en-US" sz="4400" dirty="0">
                <a:solidFill>
                  <a:schemeClr val="bg1"/>
                </a:solidFill>
                <a:effectLst>
                  <a:outerShdw blurRad="38100" dist="38100" dir="2700000" algn="tl">
                    <a:srgbClr val="000000">
                      <a:alpha val="43137"/>
                    </a:srgbClr>
                  </a:outerShdw>
                </a:effectLst>
                <a:latin typeface="+mn-lt"/>
              </a:rPr>
              <a:t>NEW COVENANT RATIFIED BY SACRIFICES</a:t>
            </a:r>
          </a:p>
        </p:txBody>
      </p:sp>
    </p:spTree>
  </p:cSld>
  <p:clrMapOvr>
    <a:masterClrMapping/>
  </p:clrMapOvr>
  <p:transition spd="slow">
    <p:circl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42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7200" y="769938"/>
            <a:ext cx="11277600" cy="1816100"/>
          </a:xfrm>
          <a:prstGeom prst="rect">
            <a:avLst/>
          </a:prstGeom>
          <a:solidFill>
            <a:schemeClr val="bg1">
              <a:alpha val="70000"/>
            </a:schemeClr>
          </a:solidFill>
        </p:spPr>
        <p:txBody>
          <a:bodyPr>
            <a:spAutoFit/>
          </a:bodyPr>
          <a:lstStyle/>
          <a:p>
            <a:pPr eaLnBrk="1" fontAlgn="auto" hangingPunct="1">
              <a:spcBef>
                <a:spcPts val="0"/>
              </a:spcBef>
              <a:spcAft>
                <a:spcPts val="0"/>
              </a:spcAft>
              <a:defRPr/>
            </a:pPr>
            <a:r>
              <a:rPr lang="en-US" sz="2800" dirty="0" err="1">
                <a:effectLst>
                  <a:outerShdw blurRad="38100" dist="38100" dir="2700000" algn="tl">
                    <a:srgbClr val="000000">
                      <a:alpha val="43137"/>
                    </a:srgbClr>
                  </a:outerShdw>
                </a:effectLst>
                <a:latin typeface="+mn-lt"/>
              </a:rPr>
              <a:t>Heb</a:t>
            </a:r>
            <a:r>
              <a:rPr lang="en-US" sz="2800" dirty="0">
                <a:effectLst>
                  <a:outerShdw blurRad="38100" dist="38100" dir="2700000" algn="tl">
                    <a:srgbClr val="000000">
                      <a:alpha val="43137"/>
                    </a:srgbClr>
                  </a:outerShdw>
                </a:effectLst>
                <a:latin typeface="+mn-lt"/>
              </a:rPr>
              <a:t> 9:16, 17: (Wilson's </a:t>
            </a:r>
            <a:r>
              <a:rPr lang="en-US" sz="2800" dirty="0" err="1">
                <a:effectLst>
                  <a:outerShdw blurRad="38100" dist="38100" dir="2700000" algn="tl">
                    <a:srgbClr val="000000">
                      <a:alpha val="43137"/>
                    </a:srgbClr>
                  </a:outerShdw>
                </a:effectLst>
                <a:latin typeface="+mn-lt"/>
              </a:rPr>
              <a:t>Diaglott</a:t>
            </a:r>
            <a:r>
              <a:rPr lang="en-US" sz="2800" dirty="0">
                <a:effectLst>
                  <a:outerShdw blurRad="38100" dist="38100" dir="2700000" algn="tl">
                    <a:srgbClr val="000000">
                      <a:alpha val="43137"/>
                    </a:srgbClr>
                  </a:outerShdw>
                </a:effectLst>
                <a:latin typeface="+mn-lt"/>
              </a:rPr>
              <a:t>) “For where a Covenant exists, the Death of that which has RATIFIED it is necessary to be produced; because a Covenant is firm over dead </a:t>
            </a:r>
            <a:r>
              <a:rPr lang="en-US" sz="2800" b="1" dirty="0">
                <a:solidFill>
                  <a:srgbClr val="FF0000"/>
                </a:solidFill>
                <a:effectLst>
                  <a:outerShdw blurRad="38100" dist="38100" dir="2700000" algn="tl">
                    <a:srgbClr val="000000">
                      <a:alpha val="43137"/>
                    </a:srgbClr>
                  </a:outerShdw>
                </a:effectLst>
                <a:latin typeface="+mn-lt"/>
              </a:rPr>
              <a:t>victims</a:t>
            </a:r>
            <a:r>
              <a:rPr lang="en-US" sz="2800" dirty="0">
                <a:effectLst>
                  <a:outerShdw blurRad="38100" dist="38100" dir="2700000" algn="tl">
                    <a:srgbClr val="000000">
                      <a:alpha val="43137"/>
                    </a:srgbClr>
                  </a:outerShdw>
                </a:effectLst>
                <a:latin typeface="+mn-lt"/>
              </a:rPr>
              <a:t>, since it is never valid when that which ratifies it is alive.”  (See also </a:t>
            </a:r>
            <a:r>
              <a:rPr lang="en-US" sz="2800" dirty="0" err="1">
                <a:effectLst>
                  <a:outerShdw blurRad="38100" dist="38100" dir="2700000" algn="tl">
                    <a:srgbClr val="000000">
                      <a:alpha val="43137"/>
                    </a:srgbClr>
                  </a:outerShdw>
                </a:effectLst>
                <a:latin typeface="+mn-lt"/>
              </a:rPr>
              <a:t>Rotherham</a:t>
            </a:r>
            <a:r>
              <a:rPr lang="en-US" sz="2800" dirty="0">
                <a:effectLst>
                  <a:outerShdw blurRad="38100" dist="38100" dir="2700000" algn="tl">
                    <a:srgbClr val="000000">
                      <a:alpha val="43137"/>
                    </a:srgbClr>
                  </a:outerShdw>
                </a:effectLst>
                <a:latin typeface="+mn-lt"/>
              </a:rPr>
              <a:t> and Young’s Literal Translation)</a:t>
            </a:r>
          </a:p>
        </p:txBody>
      </p:sp>
      <p:sp>
        <p:nvSpPr>
          <p:cNvPr id="5" name="TextBox 4"/>
          <p:cNvSpPr txBox="1"/>
          <p:nvPr/>
        </p:nvSpPr>
        <p:spPr>
          <a:xfrm>
            <a:off x="885825" y="0"/>
            <a:ext cx="9782175" cy="769938"/>
          </a:xfrm>
          <a:prstGeom prst="rect">
            <a:avLst/>
          </a:prstGeom>
          <a:noFill/>
        </p:spPr>
        <p:txBody>
          <a:bodyPr>
            <a:spAutoFit/>
          </a:bodyPr>
          <a:lstStyle/>
          <a:p>
            <a:pPr eaLnBrk="1" fontAlgn="auto" hangingPunct="1">
              <a:spcBef>
                <a:spcPts val="0"/>
              </a:spcBef>
              <a:spcAft>
                <a:spcPts val="0"/>
              </a:spcAft>
              <a:defRPr/>
            </a:pPr>
            <a:r>
              <a:rPr lang="en-US" sz="4400" dirty="0">
                <a:solidFill>
                  <a:schemeClr val="bg1"/>
                </a:solidFill>
                <a:effectLst>
                  <a:outerShdw blurRad="38100" dist="38100" dir="2700000" algn="tl">
                    <a:srgbClr val="000000">
                      <a:alpha val="43137"/>
                    </a:srgbClr>
                  </a:outerShdw>
                </a:effectLst>
                <a:latin typeface="+mn-lt"/>
              </a:rPr>
              <a:t>NEW COVENANT RATIFIED BY SACRIFICES</a:t>
            </a:r>
          </a:p>
        </p:txBody>
      </p:sp>
      <p:sp>
        <p:nvSpPr>
          <p:cNvPr id="3" name="TextBox 2"/>
          <p:cNvSpPr txBox="1"/>
          <p:nvPr/>
        </p:nvSpPr>
        <p:spPr>
          <a:xfrm>
            <a:off x="8220075" y="2586038"/>
            <a:ext cx="4032250" cy="4094162"/>
          </a:xfrm>
          <a:prstGeom prst="rect">
            <a:avLst/>
          </a:prstGeom>
          <a:noFill/>
        </p:spPr>
        <p:txBody>
          <a:bodyPr>
            <a:spAutoFit/>
          </a:bodyPr>
          <a:lstStyle/>
          <a:p>
            <a:pPr>
              <a:defRPr/>
            </a:pPr>
            <a:r>
              <a:rPr lang="en-US" sz="2800" b="1" dirty="0">
                <a:solidFill>
                  <a:schemeClr val="bg1"/>
                </a:solidFill>
                <a:effectLst>
                  <a:outerShdw blurRad="38100" dist="38100" dir="2700000" algn="tl">
                    <a:srgbClr val="000000">
                      <a:alpha val="43137"/>
                    </a:srgbClr>
                  </a:outerShdw>
                </a:effectLst>
              </a:rPr>
              <a:t>“</a:t>
            </a:r>
            <a:r>
              <a:rPr lang="en-US" sz="2800" b="1" u="sng" dirty="0">
                <a:solidFill>
                  <a:schemeClr val="bg1"/>
                </a:solidFill>
                <a:effectLst>
                  <a:outerShdw blurRad="38100" dist="38100" dir="2700000" algn="tl">
                    <a:srgbClr val="000000">
                      <a:alpha val="43137"/>
                    </a:srgbClr>
                  </a:outerShdw>
                </a:effectLst>
              </a:rPr>
              <a:t>CHURCH</a:t>
            </a:r>
            <a:r>
              <a:rPr lang="en-US" sz="2800" b="1" dirty="0">
                <a:solidFill>
                  <a:schemeClr val="bg1"/>
                </a:solidFill>
                <a:effectLst>
                  <a:outerShdw blurRad="38100" dist="38100" dir="2700000" algn="tl">
                    <a:srgbClr val="000000">
                      <a:alpha val="43137"/>
                    </a:srgbClr>
                  </a:outerShdw>
                </a:effectLst>
              </a:rPr>
              <a:t>” is the New Creation; Christians who have been baptized into Christ [Romans 6] and received the Holy Spirit.</a:t>
            </a:r>
          </a:p>
          <a:p>
            <a:pPr>
              <a:defRPr/>
            </a:pPr>
            <a:r>
              <a:rPr lang="en-US" sz="2800" b="1" dirty="0">
                <a:solidFill>
                  <a:schemeClr val="bg1"/>
                </a:solidFill>
                <a:effectLst>
                  <a:outerShdw blurRad="38100" dist="38100" dir="2700000" algn="tl">
                    <a:srgbClr val="000000">
                      <a:alpha val="43137"/>
                    </a:srgbClr>
                  </a:outerShdw>
                </a:effectLst>
              </a:rPr>
              <a:t>[Not a human church organization or denomination]</a:t>
            </a:r>
          </a:p>
          <a:p>
            <a:pPr>
              <a:defRPr/>
            </a:pPr>
            <a:r>
              <a:rPr lang="en-US" dirty="0"/>
              <a:t> </a:t>
            </a:r>
            <a:endParaRPr lang="en-US" dirty="0">
              <a:effectLst>
                <a:outerShdw blurRad="50800" dist="38100" algn="tr" rotWithShape="0">
                  <a:prstClr val="black">
                    <a:alpha val="40000"/>
                  </a:prstClr>
                </a:outerShdw>
              </a:effectLst>
            </a:endParaRPr>
          </a:p>
          <a:p>
            <a:pPr>
              <a:defRPr/>
            </a:pP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42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7200" y="769938"/>
            <a:ext cx="11277600" cy="1816100"/>
          </a:xfrm>
          <a:prstGeom prst="rect">
            <a:avLst/>
          </a:prstGeom>
          <a:solidFill>
            <a:schemeClr val="bg1">
              <a:alpha val="70000"/>
            </a:schemeClr>
          </a:solidFill>
        </p:spPr>
        <p:txBody>
          <a:bodyPr>
            <a:spAutoFit/>
          </a:bodyPr>
          <a:lstStyle/>
          <a:p>
            <a:pPr eaLnBrk="1" fontAlgn="auto" hangingPunct="1">
              <a:spcBef>
                <a:spcPts val="0"/>
              </a:spcBef>
              <a:spcAft>
                <a:spcPts val="0"/>
              </a:spcAft>
              <a:defRPr/>
            </a:pPr>
            <a:r>
              <a:rPr lang="en-US" sz="2800" dirty="0" err="1">
                <a:effectLst>
                  <a:outerShdw blurRad="38100" dist="38100" dir="2700000" algn="tl">
                    <a:srgbClr val="000000">
                      <a:alpha val="43137"/>
                    </a:srgbClr>
                  </a:outerShdw>
                </a:effectLst>
                <a:latin typeface="+mn-lt"/>
              </a:rPr>
              <a:t>Heb</a:t>
            </a:r>
            <a:r>
              <a:rPr lang="en-US" sz="2800" dirty="0">
                <a:effectLst>
                  <a:outerShdw blurRad="38100" dist="38100" dir="2700000" algn="tl">
                    <a:srgbClr val="000000">
                      <a:alpha val="43137"/>
                    </a:srgbClr>
                  </a:outerShdw>
                </a:effectLst>
                <a:latin typeface="+mn-lt"/>
              </a:rPr>
              <a:t> 9:16, 17: (Wilson's </a:t>
            </a:r>
            <a:r>
              <a:rPr lang="en-US" sz="2800" dirty="0" err="1">
                <a:effectLst>
                  <a:outerShdw blurRad="38100" dist="38100" dir="2700000" algn="tl">
                    <a:srgbClr val="000000">
                      <a:alpha val="43137"/>
                    </a:srgbClr>
                  </a:outerShdw>
                </a:effectLst>
                <a:latin typeface="+mn-lt"/>
              </a:rPr>
              <a:t>Diaglott</a:t>
            </a:r>
            <a:r>
              <a:rPr lang="en-US" sz="2800" dirty="0">
                <a:effectLst>
                  <a:outerShdw blurRad="38100" dist="38100" dir="2700000" algn="tl">
                    <a:srgbClr val="000000">
                      <a:alpha val="43137"/>
                    </a:srgbClr>
                  </a:outerShdw>
                </a:effectLst>
                <a:latin typeface="+mn-lt"/>
              </a:rPr>
              <a:t>) “For where a Covenant exists, the Death of that which has RATIFIED it is necessary </a:t>
            </a:r>
            <a:r>
              <a:rPr lang="en-US" sz="2800" b="1" dirty="0">
                <a:solidFill>
                  <a:srgbClr val="FF0000"/>
                </a:solidFill>
                <a:effectLst>
                  <a:outerShdw blurRad="38100" dist="38100" dir="2700000" algn="tl">
                    <a:srgbClr val="000000">
                      <a:alpha val="43137"/>
                    </a:srgbClr>
                  </a:outerShdw>
                </a:effectLst>
                <a:latin typeface="+mn-lt"/>
              </a:rPr>
              <a:t>to be produced</a:t>
            </a:r>
            <a:r>
              <a:rPr lang="en-US" sz="2800" dirty="0">
                <a:effectLst>
                  <a:outerShdw blurRad="38100" dist="38100" dir="2700000" algn="tl">
                    <a:srgbClr val="000000">
                      <a:alpha val="43137"/>
                    </a:srgbClr>
                  </a:outerShdw>
                </a:effectLst>
                <a:latin typeface="+mn-lt"/>
              </a:rPr>
              <a:t>; because a Covenant is firm over dead victims, since it is never valid when that which ratifies it is alive.”  (See also </a:t>
            </a:r>
            <a:r>
              <a:rPr lang="en-US" sz="2800" dirty="0" err="1">
                <a:effectLst>
                  <a:outerShdw blurRad="38100" dist="38100" dir="2700000" algn="tl">
                    <a:srgbClr val="000000">
                      <a:alpha val="43137"/>
                    </a:srgbClr>
                  </a:outerShdw>
                </a:effectLst>
                <a:latin typeface="+mn-lt"/>
              </a:rPr>
              <a:t>Rotherham</a:t>
            </a:r>
            <a:r>
              <a:rPr lang="en-US" sz="2800" dirty="0">
                <a:effectLst>
                  <a:outerShdw blurRad="38100" dist="38100" dir="2700000" algn="tl">
                    <a:srgbClr val="000000">
                      <a:alpha val="43137"/>
                    </a:srgbClr>
                  </a:outerShdw>
                </a:effectLst>
                <a:latin typeface="+mn-lt"/>
              </a:rPr>
              <a:t> and Young’s Literal Translation)</a:t>
            </a:r>
          </a:p>
        </p:txBody>
      </p:sp>
      <p:sp>
        <p:nvSpPr>
          <p:cNvPr id="5" name="TextBox 4"/>
          <p:cNvSpPr txBox="1"/>
          <p:nvPr/>
        </p:nvSpPr>
        <p:spPr>
          <a:xfrm>
            <a:off x="885825" y="0"/>
            <a:ext cx="9782175" cy="769938"/>
          </a:xfrm>
          <a:prstGeom prst="rect">
            <a:avLst/>
          </a:prstGeom>
          <a:noFill/>
        </p:spPr>
        <p:txBody>
          <a:bodyPr>
            <a:spAutoFit/>
          </a:bodyPr>
          <a:lstStyle/>
          <a:p>
            <a:pPr eaLnBrk="1" fontAlgn="auto" hangingPunct="1">
              <a:spcBef>
                <a:spcPts val="0"/>
              </a:spcBef>
              <a:spcAft>
                <a:spcPts val="0"/>
              </a:spcAft>
              <a:defRPr/>
            </a:pPr>
            <a:r>
              <a:rPr lang="en-US" sz="4400" dirty="0">
                <a:solidFill>
                  <a:schemeClr val="bg1"/>
                </a:solidFill>
                <a:effectLst>
                  <a:outerShdw blurRad="38100" dist="38100" dir="2700000" algn="tl">
                    <a:srgbClr val="000000">
                      <a:alpha val="43137"/>
                    </a:srgbClr>
                  </a:outerShdw>
                </a:effectLst>
                <a:latin typeface="+mn-lt"/>
              </a:rPr>
              <a:t>NEW COVENANT RATIFIED BY SACRIFICES</a:t>
            </a:r>
          </a:p>
        </p:txBody>
      </p:sp>
      <p:pic>
        <p:nvPicPr>
          <p:cNvPr id="7" name="Picture 6" descr="http://ecx.images-amazon.com/images/I/51CMGB2G7WL._SY344_BO1,204,203,200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681288"/>
            <a:ext cx="255905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568700" y="2855913"/>
            <a:ext cx="7569200" cy="1570037"/>
          </a:xfrm>
          <a:prstGeom prst="rect">
            <a:avLst/>
          </a:prstGeom>
          <a:solidFill>
            <a:schemeClr val="bg1">
              <a:alpha val="70000"/>
            </a:schemeClr>
          </a:solidFill>
        </p:spPr>
        <p:txBody>
          <a:bodyPr>
            <a:spAutoFit/>
          </a:bodyPr>
          <a:lstStyle/>
          <a:p>
            <a:pPr eaLnBrk="1" fontAlgn="auto" hangingPunct="1">
              <a:spcBef>
                <a:spcPts val="0"/>
              </a:spcBef>
              <a:spcAft>
                <a:spcPts val="0"/>
              </a:spcAft>
              <a:defRPr/>
            </a:pPr>
            <a:r>
              <a:rPr lang="en-US" sz="3200" dirty="0">
                <a:solidFill>
                  <a:srgbClr val="0000FF"/>
                </a:solidFill>
                <a:effectLst>
                  <a:outerShdw blurRad="38100" dist="38100" dir="2700000" algn="tl">
                    <a:srgbClr val="000000">
                      <a:alpha val="43137"/>
                    </a:srgbClr>
                  </a:outerShdw>
                </a:effectLst>
                <a:latin typeface="+mn-lt"/>
              </a:rPr>
              <a:t>Baker’s Analytical Greek New Testament</a:t>
            </a:r>
          </a:p>
          <a:p>
            <a:pPr eaLnBrk="1" fontAlgn="auto" hangingPunct="1">
              <a:spcBef>
                <a:spcPts val="0"/>
              </a:spcBef>
              <a:spcAft>
                <a:spcPts val="0"/>
              </a:spcAft>
              <a:defRPr/>
            </a:pPr>
            <a:r>
              <a:rPr lang="en-US" sz="3200" dirty="0">
                <a:solidFill>
                  <a:srgbClr val="0000FF"/>
                </a:solidFill>
                <a:effectLst>
                  <a:outerShdw blurRad="38100" dist="38100" dir="2700000" algn="tl">
                    <a:srgbClr val="000000">
                      <a:alpha val="43137"/>
                    </a:srgbClr>
                  </a:outerShdw>
                </a:effectLst>
                <a:latin typeface="+mn-lt"/>
              </a:rPr>
              <a:t>Expression "to be produced" (Strong’s 5342) is in the </a:t>
            </a:r>
            <a:r>
              <a:rPr lang="en-US" sz="3200" b="1" dirty="0">
                <a:solidFill>
                  <a:srgbClr val="0000FF"/>
                </a:solidFill>
                <a:effectLst>
                  <a:outerShdw blurRad="38100" dist="38100" dir="2700000" algn="tl">
                    <a:srgbClr val="000000">
                      <a:alpha val="43137"/>
                    </a:srgbClr>
                  </a:outerShdw>
                </a:effectLst>
                <a:latin typeface="+mn-lt"/>
              </a:rPr>
              <a:t>PRESENT TENSE</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8700" y="4530725"/>
            <a:ext cx="772477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2000"/>
                                        <p:tgtEl>
                                          <p:spTgt spid="7"/>
                                        </p:tgtEl>
                                      </p:cBhvr>
                                    </p:animEffect>
                                  </p:childTnLst>
                                </p:cTn>
                              </p:par>
                              <p:par>
                                <p:cTn id="8" presetID="6" presetClass="entr" presetSubtype="32"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circle(out)">
                                      <p:cBhvr>
                                        <p:cTn id="10" dur="2000"/>
                                        <p:tgtEl>
                                          <p:spTgt spid="8"/>
                                        </p:tgtEl>
                                      </p:cBhvr>
                                    </p:animEffect>
                                  </p:childTnLst>
                                </p:cTn>
                              </p:par>
                              <p:par>
                                <p:cTn id="11" presetID="6" presetClass="entr" presetSubtype="3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out)">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151688" y="307975"/>
            <a:ext cx="4306887" cy="1446213"/>
          </a:xfrm>
          <a:prstGeom prst="rect">
            <a:avLst/>
          </a:prstGeom>
          <a:noFill/>
        </p:spPr>
        <p:txBody>
          <a:bodyPr>
            <a:spAutoFit/>
          </a:bodyPr>
          <a:lstStyle/>
          <a:p>
            <a:pPr algn="ctr" eaLnBrk="1" fontAlgn="auto" hangingPunct="1">
              <a:spcBef>
                <a:spcPts val="0"/>
              </a:spcBef>
              <a:spcAft>
                <a:spcPts val="0"/>
              </a:spcAft>
              <a:defRPr/>
            </a:pPr>
            <a:r>
              <a:rPr lang="en-US" sz="4400" dirty="0">
                <a:solidFill>
                  <a:srgbClr val="0000FF"/>
                </a:solidFill>
                <a:effectLst>
                  <a:outerShdw blurRad="38100" dist="38100" dir="2700000" algn="tl">
                    <a:srgbClr val="000000">
                      <a:alpha val="43137"/>
                    </a:srgbClr>
                  </a:outerShdw>
                </a:effectLst>
                <a:latin typeface="+mn-lt"/>
              </a:rPr>
              <a:t>WHAT IS THE NEW COVENANT?</a:t>
            </a:r>
          </a:p>
        </p:txBody>
      </p:sp>
      <p:sp>
        <p:nvSpPr>
          <p:cNvPr id="3" name="TextBox 2"/>
          <p:cNvSpPr txBox="1"/>
          <p:nvPr/>
        </p:nvSpPr>
        <p:spPr>
          <a:xfrm>
            <a:off x="7007225" y="2203450"/>
            <a:ext cx="4986338" cy="3048000"/>
          </a:xfrm>
          <a:prstGeom prst="rect">
            <a:avLst/>
          </a:prstGeom>
          <a:noFill/>
        </p:spPr>
        <p:txBody>
          <a:bodyPr>
            <a:spAutoFit/>
          </a:bodyPr>
          <a:lstStyle/>
          <a:p>
            <a:pPr eaLnBrk="1" fontAlgn="auto" hangingPunct="1">
              <a:spcBef>
                <a:spcPts val="0"/>
              </a:spcBef>
              <a:spcAft>
                <a:spcPts val="0"/>
              </a:spcAft>
              <a:defRPr/>
            </a:pPr>
            <a:r>
              <a:rPr lang="en-US" sz="3200" dirty="0">
                <a:effectLst>
                  <a:outerShdw blurRad="38100" dist="38100" dir="2700000" algn="tl">
                    <a:srgbClr val="000000">
                      <a:alpha val="43137"/>
                    </a:srgbClr>
                  </a:outerShdw>
                </a:effectLst>
                <a:latin typeface="+mn-lt"/>
              </a:rPr>
              <a:t>A new contract God makes with the nation of Israel in the earthly Kingdom through which He will write His laws in their hearts and forgive their sins.</a:t>
            </a:r>
          </a:p>
        </p:txBody>
      </p:sp>
    </p:spTree>
  </p:cSld>
  <p:clrMapOvr>
    <a:masterClrMapping/>
  </p:clrMapOvr>
  <p:transition spd="slow">
    <p:circl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279525" y="279400"/>
            <a:ext cx="9501188" cy="1446213"/>
          </a:xfrm>
          <a:prstGeom prst="rect">
            <a:avLst/>
          </a:prstGeom>
          <a:noFill/>
        </p:spPr>
        <p:txBody>
          <a:bodyPr>
            <a:spAutoFit/>
          </a:bodyPr>
          <a:lstStyle/>
          <a:p>
            <a:pPr algn="ctr" eaLnBrk="1" fontAlgn="auto" hangingPunct="1">
              <a:spcBef>
                <a:spcPts val="0"/>
              </a:spcBef>
              <a:spcAft>
                <a:spcPts val="0"/>
              </a:spcAft>
              <a:defRPr/>
            </a:pPr>
            <a:r>
              <a:rPr lang="en-US" sz="4400" dirty="0">
                <a:solidFill>
                  <a:srgbClr val="0000FF"/>
                </a:solidFill>
                <a:effectLst>
                  <a:outerShdw blurRad="38100" dist="38100" dir="2700000" algn="tl">
                    <a:srgbClr val="000000">
                      <a:alpha val="43137"/>
                    </a:srgbClr>
                  </a:outerShdw>
                </a:effectLst>
                <a:latin typeface="+mn-lt"/>
              </a:rPr>
              <a:t>IS THE NEW COVENANT OF JEREMIAH 31 MADE WITH THE CHURCH? </a:t>
            </a:r>
          </a:p>
        </p:txBody>
      </p:sp>
      <p:sp>
        <p:nvSpPr>
          <p:cNvPr id="3" name="TextBox 2"/>
          <p:cNvSpPr txBox="1"/>
          <p:nvPr/>
        </p:nvSpPr>
        <p:spPr>
          <a:xfrm>
            <a:off x="914400" y="2001838"/>
            <a:ext cx="10664825" cy="3540125"/>
          </a:xfrm>
          <a:prstGeom prst="rect">
            <a:avLst/>
          </a:prstGeom>
          <a:noFill/>
        </p:spPr>
        <p:txBody>
          <a:bodyPr>
            <a:spAutoFit/>
          </a:bodyPr>
          <a:lstStyle/>
          <a:p>
            <a:pPr eaLnBrk="1" fontAlgn="auto" hangingPunct="1">
              <a:spcBef>
                <a:spcPts val="0"/>
              </a:spcBef>
              <a:spcAft>
                <a:spcPts val="0"/>
              </a:spcAft>
              <a:defRPr/>
            </a:pPr>
            <a:r>
              <a:rPr lang="en-US" sz="3200" u="sng" dirty="0">
                <a:effectLst>
                  <a:outerShdw blurRad="38100" dist="38100" dir="2700000" algn="tl">
                    <a:srgbClr val="000000">
                      <a:alpha val="43137"/>
                    </a:srgbClr>
                  </a:outerShdw>
                </a:effectLst>
                <a:latin typeface="+mn-lt"/>
              </a:rPr>
              <a:t>Jeremiah 31:31-32:</a:t>
            </a:r>
            <a:r>
              <a:rPr lang="en-US" sz="3200" i="1" dirty="0">
                <a:effectLst>
                  <a:outerShdw blurRad="38100" dist="38100" dir="2700000" algn="tl">
                    <a:srgbClr val="000000">
                      <a:alpha val="43137"/>
                    </a:srgbClr>
                  </a:outerShdw>
                </a:effectLst>
                <a:latin typeface="+mn-lt"/>
              </a:rPr>
              <a:t>  </a:t>
            </a:r>
            <a:r>
              <a:rPr lang="en-US" sz="3200" dirty="0">
                <a:effectLst>
                  <a:outerShdw blurRad="38100" dist="38100" dir="2700000" algn="tl">
                    <a:srgbClr val="000000">
                      <a:alpha val="43137"/>
                    </a:srgbClr>
                  </a:outerShdw>
                </a:effectLst>
                <a:latin typeface="+mn-lt"/>
              </a:rPr>
              <a:t>(NKJV) “31 Behold, the days are coming, says the LORD, when I will make a new covenant with the house of Israel and with the house of Judah--  32  "not according to the covenant that I made with their fathers in the day that I took them by the hand to lead them out of the land of Egypt, My covenant which they broke, though I was a husband to them, says the LORD.”</a:t>
            </a:r>
            <a:endParaRPr lang="en-US" dirty="0">
              <a:latin typeface="+mn-lt"/>
            </a:endParaRPr>
          </a:p>
        </p:txBody>
      </p:sp>
    </p:spTree>
  </p:cSld>
  <p:clrMapOvr>
    <a:masterClrMapping/>
  </p:clrMapOvr>
  <p:transition spd="slow">
    <p:circl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524000" y="0"/>
            <a:ext cx="9372600" cy="1878013"/>
          </a:xfrm>
          <a:prstGeom prst="rect">
            <a:avLst/>
          </a:prstGeom>
          <a:solidFill>
            <a:srgbClr val="FADFD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900" b="1">
                <a:solidFill>
                  <a:srgbClr val="000000"/>
                </a:solidFill>
                <a:cs typeface="Arial" panose="020B0604020202020204" pitchFamily="34" charset="0"/>
              </a:rPr>
              <a:t>"Great is Thy faithfulness," O God my Father,</a:t>
            </a:r>
            <a:br>
              <a:rPr lang="en-US" altLang="en-US" sz="2900" b="1">
                <a:solidFill>
                  <a:srgbClr val="000000"/>
                </a:solidFill>
                <a:cs typeface="Arial" panose="020B0604020202020204" pitchFamily="34" charset="0"/>
              </a:rPr>
            </a:br>
            <a:r>
              <a:rPr lang="en-US" altLang="en-US" sz="2900" b="1">
                <a:solidFill>
                  <a:srgbClr val="000000"/>
                </a:solidFill>
                <a:cs typeface="Arial" panose="020B0604020202020204" pitchFamily="34" charset="0"/>
              </a:rPr>
              <a:t>There is no shadow of turning with Thee;</a:t>
            </a:r>
            <a:br>
              <a:rPr lang="en-US" altLang="en-US" sz="2900" b="1">
                <a:solidFill>
                  <a:srgbClr val="000000"/>
                </a:solidFill>
                <a:cs typeface="Arial" panose="020B0604020202020204" pitchFamily="34" charset="0"/>
              </a:rPr>
            </a:br>
            <a:r>
              <a:rPr lang="en-US" altLang="en-US" sz="2900" b="1">
                <a:solidFill>
                  <a:srgbClr val="000000"/>
                </a:solidFill>
                <a:cs typeface="Arial" panose="020B0604020202020204" pitchFamily="34" charset="0"/>
              </a:rPr>
              <a:t>Thou changest not, Thy compassions, they fail not,</a:t>
            </a:r>
            <a:br>
              <a:rPr lang="en-US" altLang="en-US" sz="2900" b="1">
                <a:solidFill>
                  <a:srgbClr val="000000"/>
                </a:solidFill>
                <a:cs typeface="Arial" panose="020B0604020202020204" pitchFamily="34" charset="0"/>
              </a:rPr>
            </a:br>
            <a:r>
              <a:rPr lang="en-US" altLang="en-US" sz="2900" b="1">
                <a:solidFill>
                  <a:srgbClr val="000000"/>
                </a:solidFill>
                <a:cs typeface="Arial" panose="020B0604020202020204" pitchFamily="34" charset="0"/>
              </a:rPr>
              <a:t>As Thou hast been Thou forever wilt be.</a:t>
            </a:r>
          </a:p>
        </p:txBody>
      </p:sp>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279525" y="279400"/>
            <a:ext cx="9501188" cy="1446213"/>
          </a:xfrm>
          <a:prstGeom prst="rect">
            <a:avLst/>
          </a:prstGeom>
          <a:noFill/>
        </p:spPr>
        <p:txBody>
          <a:bodyPr>
            <a:spAutoFit/>
          </a:bodyPr>
          <a:lstStyle/>
          <a:p>
            <a:pPr algn="ctr" eaLnBrk="1" fontAlgn="auto" hangingPunct="1">
              <a:spcBef>
                <a:spcPts val="0"/>
              </a:spcBef>
              <a:spcAft>
                <a:spcPts val="0"/>
              </a:spcAft>
              <a:defRPr/>
            </a:pPr>
            <a:r>
              <a:rPr lang="en-US" sz="4400" dirty="0">
                <a:solidFill>
                  <a:srgbClr val="0000FF"/>
                </a:solidFill>
                <a:effectLst>
                  <a:outerShdw blurRad="38100" dist="38100" dir="2700000" algn="tl">
                    <a:srgbClr val="000000">
                      <a:alpha val="43137"/>
                    </a:srgbClr>
                  </a:outerShdw>
                </a:effectLst>
                <a:latin typeface="+mn-lt"/>
              </a:rPr>
              <a:t>IS THE NEW COVENANT OF JEREMIAH 31 MADE WITH THE CHURCH? </a:t>
            </a:r>
          </a:p>
        </p:txBody>
      </p:sp>
      <p:sp>
        <p:nvSpPr>
          <p:cNvPr id="3" name="TextBox 2"/>
          <p:cNvSpPr txBox="1"/>
          <p:nvPr/>
        </p:nvSpPr>
        <p:spPr>
          <a:xfrm>
            <a:off x="914400" y="2001838"/>
            <a:ext cx="10664825" cy="3540125"/>
          </a:xfrm>
          <a:prstGeom prst="rect">
            <a:avLst/>
          </a:prstGeom>
          <a:noFill/>
        </p:spPr>
        <p:txBody>
          <a:bodyPr>
            <a:spAutoFit/>
          </a:bodyPr>
          <a:lstStyle/>
          <a:p>
            <a:pPr eaLnBrk="1" fontAlgn="auto" hangingPunct="1">
              <a:spcBef>
                <a:spcPts val="0"/>
              </a:spcBef>
              <a:spcAft>
                <a:spcPts val="0"/>
              </a:spcAft>
              <a:defRPr/>
            </a:pPr>
            <a:r>
              <a:rPr lang="en-US" sz="3200" u="sng" dirty="0">
                <a:effectLst>
                  <a:outerShdw blurRad="38100" dist="38100" dir="2700000" algn="tl">
                    <a:srgbClr val="000000">
                      <a:alpha val="43137"/>
                    </a:srgbClr>
                  </a:outerShdw>
                </a:effectLst>
                <a:latin typeface="+mn-lt"/>
              </a:rPr>
              <a:t>Jeremiah 31:31-32:</a:t>
            </a:r>
            <a:r>
              <a:rPr lang="en-US" sz="3200" i="1" dirty="0">
                <a:effectLst>
                  <a:outerShdw blurRad="38100" dist="38100" dir="2700000" algn="tl">
                    <a:srgbClr val="000000">
                      <a:alpha val="43137"/>
                    </a:srgbClr>
                  </a:outerShdw>
                </a:effectLst>
                <a:latin typeface="+mn-lt"/>
              </a:rPr>
              <a:t>  </a:t>
            </a:r>
            <a:r>
              <a:rPr lang="en-US" sz="3200" dirty="0">
                <a:effectLst>
                  <a:outerShdw blurRad="38100" dist="38100" dir="2700000" algn="tl">
                    <a:srgbClr val="000000">
                      <a:alpha val="43137"/>
                    </a:srgbClr>
                  </a:outerShdw>
                </a:effectLst>
                <a:latin typeface="+mn-lt"/>
              </a:rPr>
              <a:t>(NKJV) “31 Behold, the days are coming, says the LORD, when I will make a new covenant with the house of Israel and with the house of Judah--  32  "</a:t>
            </a:r>
            <a:r>
              <a:rPr lang="en-US" sz="3200" u="sng" dirty="0">
                <a:effectLst>
                  <a:outerShdw blurRad="38100" dist="38100" dir="2700000" algn="tl">
                    <a:srgbClr val="000000">
                      <a:alpha val="43137"/>
                    </a:srgbClr>
                  </a:outerShdw>
                </a:effectLst>
                <a:latin typeface="+mn-lt"/>
              </a:rPr>
              <a:t>not according to the covenant that I made with their fathers in the day that I took them by the hand to lead them out of the land of Egypt</a:t>
            </a:r>
            <a:r>
              <a:rPr lang="en-US" sz="3200" dirty="0">
                <a:effectLst>
                  <a:outerShdw blurRad="38100" dist="38100" dir="2700000" algn="tl">
                    <a:srgbClr val="000000">
                      <a:alpha val="43137"/>
                    </a:srgbClr>
                  </a:outerShdw>
                </a:effectLst>
                <a:latin typeface="+mn-lt"/>
              </a:rPr>
              <a:t>, My covenant which they broke, though I was a husband to them, says the LORD.”</a:t>
            </a:r>
            <a:endParaRPr lang="en-US" dirty="0">
              <a:latin typeface="+mn-lt"/>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279525" y="279400"/>
            <a:ext cx="9501188" cy="1446213"/>
          </a:xfrm>
          <a:prstGeom prst="rect">
            <a:avLst/>
          </a:prstGeom>
          <a:noFill/>
        </p:spPr>
        <p:txBody>
          <a:bodyPr>
            <a:spAutoFit/>
          </a:bodyPr>
          <a:lstStyle/>
          <a:p>
            <a:pPr algn="ctr" eaLnBrk="1" fontAlgn="auto" hangingPunct="1">
              <a:spcBef>
                <a:spcPts val="0"/>
              </a:spcBef>
              <a:spcAft>
                <a:spcPts val="0"/>
              </a:spcAft>
              <a:defRPr/>
            </a:pPr>
            <a:r>
              <a:rPr lang="en-US" sz="4400" dirty="0">
                <a:solidFill>
                  <a:srgbClr val="0000FF"/>
                </a:solidFill>
                <a:effectLst>
                  <a:outerShdw blurRad="38100" dist="38100" dir="2700000" algn="tl">
                    <a:srgbClr val="000000">
                      <a:alpha val="43137"/>
                    </a:srgbClr>
                  </a:outerShdw>
                </a:effectLst>
                <a:latin typeface="+mn-lt"/>
              </a:rPr>
              <a:t>IS THE NEW COVENANT OF JEREMIAH 31 MADE WITH THE CHURCH? </a:t>
            </a:r>
          </a:p>
        </p:txBody>
      </p:sp>
      <p:sp>
        <p:nvSpPr>
          <p:cNvPr id="3" name="TextBox 2"/>
          <p:cNvSpPr txBox="1"/>
          <p:nvPr/>
        </p:nvSpPr>
        <p:spPr>
          <a:xfrm>
            <a:off x="914400" y="2001838"/>
            <a:ext cx="10664825" cy="3540125"/>
          </a:xfrm>
          <a:prstGeom prst="rect">
            <a:avLst/>
          </a:prstGeom>
          <a:noFill/>
        </p:spPr>
        <p:txBody>
          <a:bodyPr>
            <a:spAutoFit/>
          </a:bodyPr>
          <a:lstStyle/>
          <a:p>
            <a:pPr eaLnBrk="1" fontAlgn="auto" hangingPunct="1">
              <a:spcBef>
                <a:spcPts val="0"/>
              </a:spcBef>
              <a:spcAft>
                <a:spcPts val="0"/>
              </a:spcAft>
              <a:defRPr/>
            </a:pPr>
            <a:r>
              <a:rPr lang="en-US" sz="3200" u="sng" dirty="0">
                <a:effectLst>
                  <a:outerShdw blurRad="38100" dist="38100" dir="2700000" algn="tl">
                    <a:srgbClr val="000000">
                      <a:alpha val="43137"/>
                    </a:srgbClr>
                  </a:outerShdw>
                </a:effectLst>
                <a:latin typeface="+mn-lt"/>
              </a:rPr>
              <a:t>Jeremiah 31:31-32:</a:t>
            </a:r>
            <a:r>
              <a:rPr lang="en-US" sz="3200" i="1" dirty="0">
                <a:effectLst>
                  <a:outerShdw blurRad="38100" dist="38100" dir="2700000" algn="tl">
                    <a:srgbClr val="000000">
                      <a:alpha val="43137"/>
                    </a:srgbClr>
                  </a:outerShdw>
                </a:effectLst>
                <a:latin typeface="+mn-lt"/>
              </a:rPr>
              <a:t>  </a:t>
            </a:r>
            <a:r>
              <a:rPr lang="en-US" sz="3200" dirty="0">
                <a:effectLst>
                  <a:outerShdw blurRad="38100" dist="38100" dir="2700000" algn="tl">
                    <a:srgbClr val="000000">
                      <a:alpha val="43137"/>
                    </a:srgbClr>
                  </a:outerShdw>
                </a:effectLst>
                <a:latin typeface="+mn-lt"/>
              </a:rPr>
              <a:t>(NKJV) “31 Behold, the days are coming, says the LORD, when I will make a new covenant with the house of Israel and with the house of Judah--  32  "not according to the covenant that I made with their fathers in the day that I took them by the hand to lead them out of the land of Egypt, </a:t>
            </a:r>
            <a:r>
              <a:rPr lang="en-US" sz="3200" u="sng" dirty="0">
                <a:effectLst>
                  <a:outerShdw blurRad="38100" dist="38100" dir="2700000" algn="tl">
                    <a:srgbClr val="000000">
                      <a:alpha val="43137"/>
                    </a:srgbClr>
                  </a:outerShdw>
                </a:effectLst>
                <a:latin typeface="+mn-lt"/>
              </a:rPr>
              <a:t>My covenant which they broke</a:t>
            </a:r>
            <a:r>
              <a:rPr lang="en-US" sz="3200" dirty="0">
                <a:effectLst>
                  <a:outerShdw blurRad="38100" dist="38100" dir="2700000" algn="tl">
                    <a:srgbClr val="000000">
                      <a:alpha val="43137"/>
                    </a:srgbClr>
                  </a:outerShdw>
                </a:effectLst>
                <a:latin typeface="+mn-lt"/>
              </a:rPr>
              <a:t>, though I was a husband to them, says the LORD.”</a:t>
            </a:r>
            <a:endParaRPr lang="en-US" dirty="0">
              <a:latin typeface="+mn-lt"/>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279525" y="279400"/>
            <a:ext cx="9501188" cy="1446213"/>
          </a:xfrm>
          <a:prstGeom prst="rect">
            <a:avLst/>
          </a:prstGeom>
          <a:noFill/>
        </p:spPr>
        <p:txBody>
          <a:bodyPr>
            <a:spAutoFit/>
          </a:bodyPr>
          <a:lstStyle/>
          <a:p>
            <a:pPr algn="ctr" eaLnBrk="1" fontAlgn="auto" hangingPunct="1">
              <a:spcBef>
                <a:spcPts val="0"/>
              </a:spcBef>
              <a:spcAft>
                <a:spcPts val="0"/>
              </a:spcAft>
              <a:defRPr/>
            </a:pPr>
            <a:r>
              <a:rPr lang="en-US" sz="4400" dirty="0">
                <a:solidFill>
                  <a:srgbClr val="0000FF"/>
                </a:solidFill>
                <a:effectLst>
                  <a:outerShdw blurRad="38100" dist="38100" dir="2700000" algn="tl">
                    <a:srgbClr val="000000">
                      <a:alpha val="43137"/>
                    </a:srgbClr>
                  </a:outerShdw>
                </a:effectLst>
                <a:latin typeface="+mn-lt"/>
              </a:rPr>
              <a:t>IS THE NEW COVENANT OF JEREMIAH 31 MADE WITH THE CHURCH? </a:t>
            </a:r>
          </a:p>
        </p:txBody>
      </p:sp>
      <p:sp>
        <p:nvSpPr>
          <p:cNvPr id="3" name="TextBox 2"/>
          <p:cNvSpPr txBox="1"/>
          <p:nvPr/>
        </p:nvSpPr>
        <p:spPr>
          <a:xfrm>
            <a:off x="914400" y="2001838"/>
            <a:ext cx="10664825" cy="3540125"/>
          </a:xfrm>
          <a:prstGeom prst="rect">
            <a:avLst/>
          </a:prstGeom>
          <a:noFill/>
        </p:spPr>
        <p:txBody>
          <a:bodyPr>
            <a:spAutoFit/>
          </a:bodyPr>
          <a:lstStyle/>
          <a:p>
            <a:pPr eaLnBrk="1" fontAlgn="auto" hangingPunct="1">
              <a:spcBef>
                <a:spcPts val="0"/>
              </a:spcBef>
              <a:spcAft>
                <a:spcPts val="0"/>
              </a:spcAft>
              <a:defRPr/>
            </a:pPr>
            <a:r>
              <a:rPr lang="en-US" sz="3200" u="sng" dirty="0">
                <a:effectLst>
                  <a:outerShdw blurRad="38100" dist="38100" dir="2700000" algn="tl">
                    <a:srgbClr val="000000">
                      <a:alpha val="43137"/>
                    </a:srgbClr>
                  </a:outerShdw>
                </a:effectLst>
                <a:latin typeface="+mn-lt"/>
              </a:rPr>
              <a:t>Jeremiah 31:31-32:</a:t>
            </a:r>
            <a:r>
              <a:rPr lang="en-US" sz="3200" i="1" dirty="0">
                <a:effectLst>
                  <a:outerShdw blurRad="38100" dist="38100" dir="2700000" algn="tl">
                    <a:srgbClr val="000000">
                      <a:alpha val="43137"/>
                    </a:srgbClr>
                  </a:outerShdw>
                </a:effectLst>
                <a:latin typeface="+mn-lt"/>
              </a:rPr>
              <a:t>  </a:t>
            </a:r>
            <a:r>
              <a:rPr lang="en-US" sz="3200" dirty="0">
                <a:effectLst>
                  <a:outerShdw blurRad="38100" dist="38100" dir="2700000" algn="tl">
                    <a:srgbClr val="000000">
                      <a:alpha val="43137"/>
                    </a:srgbClr>
                  </a:outerShdw>
                </a:effectLst>
                <a:latin typeface="+mn-lt"/>
              </a:rPr>
              <a:t>(NKJV) “31 Behold, the days are coming, says the LORD, when I will make a new covenant with the house of Israel and with the house of Judah--  32  "not according to the covenant that I made with their fathers in the day that I took them by the hand to lead them out of the land of Egypt, My covenant which they broke, though </a:t>
            </a:r>
            <a:r>
              <a:rPr lang="en-US" sz="3200" u="sng" dirty="0">
                <a:effectLst>
                  <a:outerShdw blurRad="38100" dist="38100" dir="2700000" algn="tl">
                    <a:srgbClr val="000000">
                      <a:alpha val="43137"/>
                    </a:srgbClr>
                  </a:outerShdw>
                </a:effectLst>
                <a:latin typeface="+mn-lt"/>
              </a:rPr>
              <a:t>I was a husband to them</a:t>
            </a:r>
            <a:r>
              <a:rPr lang="en-US" sz="3200" dirty="0">
                <a:effectLst>
                  <a:outerShdw blurRad="38100" dist="38100" dir="2700000" algn="tl">
                    <a:srgbClr val="000000">
                      <a:alpha val="43137"/>
                    </a:srgbClr>
                  </a:outerShdw>
                </a:effectLst>
                <a:latin typeface="+mn-lt"/>
              </a:rPr>
              <a:t>, says the LORD.”</a:t>
            </a:r>
            <a:endParaRPr lang="en-US" dirty="0">
              <a:latin typeface="+mn-lt"/>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27038" y="3125788"/>
            <a:ext cx="4910137" cy="3416300"/>
          </a:xfrm>
          <a:prstGeom prst="rect">
            <a:avLst/>
          </a:prstGeom>
          <a:solidFill>
            <a:schemeClr val="tx1">
              <a:alpha val="50000"/>
            </a:schemeClr>
          </a:solidFill>
        </p:spPr>
        <p:txBody>
          <a:bodyPr>
            <a:spAutoFit/>
          </a:bodyPr>
          <a:lstStyle/>
          <a:p>
            <a:pPr eaLnBrk="1" fontAlgn="auto" hangingPunct="1">
              <a:spcBef>
                <a:spcPts val="0"/>
              </a:spcBef>
              <a:spcAft>
                <a:spcPts val="0"/>
              </a:spcAft>
              <a:defRPr/>
            </a:pPr>
            <a:r>
              <a:rPr lang="en-US" sz="5400" b="1" dirty="0">
                <a:solidFill>
                  <a:schemeClr val="bg1"/>
                </a:solidFill>
                <a:effectLst>
                  <a:outerShdw blurRad="38100" dist="38100" dir="2700000" algn="tl">
                    <a:srgbClr val="000000">
                      <a:alpha val="43137"/>
                    </a:srgbClr>
                  </a:outerShdw>
                </a:effectLst>
                <a:latin typeface="+mn-lt"/>
              </a:rPr>
              <a:t>THREE REASONS JEREMIAH 31 CANNOT APPLY TO THE CHURCH</a:t>
            </a:r>
          </a:p>
        </p:txBody>
      </p:sp>
      <p:sp>
        <p:nvSpPr>
          <p:cNvPr id="3" name="TextBox 2"/>
          <p:cNvSpPr txBox="1"/>
          <p:nvPr/>
        </p:nvSpPr>
        <p:spPr>
          <a:xfrm>
            <a:off x="6018213" y="3063875"/>
            <a:ext cx="5984875" cy="3540125"/>
          </a:xfrm>
          <a:prstGeom prst="rect">
            <a:avLst/>
          </a:prstGeom>
          <a:solidFill>
            <a:schemeClr val="bg1">
              <a:alpha val="70000"/>
            </a:schemeClr>
          </a:solidFill>
        </p:spPr>
        <p:txBody>
          <a:bodyPr>
            <a:spAutoFit/>
          </a:bodyPr>
          <a:lstStyle/>
          <a:p>
            <a:pPr marL="342900" indent="-342900" eaLnBrk="1" fontAlgn="auto" hangingPunct="1">
              <a:spcBef>
                <a:spcPts val="0"/>
              </a:spcBef>
              <a:spcAft>
                <a:spcPts val="0"/>
              </a:spcAft>
              <a:buFontTx/>
              <a:buAutoNum type="arabicParenR"/>
              <a:defRPr/>
            </a:pPr>
            <a:r>
              <a:rPr lang="en-US" sz="3200" dirty="0">
                <a:effectLst>
                  <a:outerShdw blurRad="38100" dist="38100" dir="2700000" algn="tl">
                    <a:srgbClr val="000000">
                      <a:alpha val="43137"/>
                    </a:srgbClr>
                  </a:outerShdw>
                </a:effectLst>
                <a:latin typeface="+mn-lt"/>
              </a:rPr>
              <a:t> God never made an old covenant with Christians when he led them out of the world</a:t>
            </a:r>
          </a:p>
          <a:p>
            <a:pPr marL="342900" indent="-342900" eaLnBrk="1" fontAlgn="auto" hangingPunct="1">
              <a:spcBef>
                <a:spcPts val="0"/>
              </a:spcBef>
              <a:spcAft>
                <a:spcPts val="0"/>
              </a:spcAft>
              <a:buFontTx/>
              <a:buAutoNum type="arabicParenR"/>
              <a:defRPr/>
            </a:pPr>
            <a:r>
              <a:rPr lang="en-US" sz="3200" dirty="0">
                <a:effectLst>
                  <a:outerShdw blurRad="38100" dist="38100" dir="2700000" algn="tl">
                    <a:srgbClr val="000000">
                      <a:alpha val="43137"/>
                    </a:srgbClr>
                  </a:outerShdw>
                </a:effectLst>
                <a:latin typeface="+mn-lt"/>
              </a:rPr>
              <a:t> Christians didn't break any previous covenant with God</a:t>
            </a:r>
          </a:p>
          <a:p>
            <a:pPr marL="342900" indent="-342900" eaLnBrk="1" fontAlgn="auto" hangingPunct="1">
              <a:spcBef>
                <a:spcPts val="0"/>
              </a:spcBef>
              <a:spcAft>
                <a:spcPts val="0"/>
              </a:spcAft>
              <a:buFontTx/>
              <a:buAutoNum type="arabicParenR"/>
              <a:defRPr/>
            </a:pPr>
            <a:r>
              <a:rPr lang="en-US" sz="3200" dirty="0">
                <a:effectLst>
                  <a:outerShdw blurRad="38100" dist="38100" dir="2700000" algn="tl">
                    <a:srgbClr val="000000">
                      <a:alpha val="43137"/>
                    </a:srgbClr>
                  </a:outerShdw>
                </a:effectLst>
                <a:latin typeface="+mn-lt"/>
              </a:rPr>
              <a:t> God was never previously a husband to the New Creation</a:t>
            </a:r>
          </a:p>
        </p:txBody>
      </p:sp>
    </p:spTree>
  </p:cSld>
  <p:clrMapOvr>
    <a:masterClrMapping/>
  </p:clrMapOvr>
  <p:transition spd="slow">
    <p:circl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73063" y="536575"/>
            <a:ext cx="5327650" cy="5510213"/>
          </a:xfrm>
          <a:prstGeom prst="rect">
            <a:avLst/>
          </a:prstGeom>
          <a:noFill/>
        </p:spPr>
        <p:txBody>
          <a:bodyPr>
            <a:spAutoFit/>
          </a:bodyPr>
          <a:lstStyle/>
          <a:p>
            <a:pPr eaLnBrk="1" fontAlgn="auto" hangingPunct="1">
              <a:spcBef>
                <a:spcPts val="0"/>
              </a:spcBef>
              <a:spcAft>
                <a:spcPts val="0"/>
              </a:spcAft>
              <a:defRPr/>
            </a:pPr>
            <a:r>
              <a:rPr lang="en-US" sz="3200" u="sng" dirty="0">
                <a:effectLst>
                  <a:outerShdw blurRad="38100" dist="38100" dir="2700000" algn="tl">
                    <a:srgbClr val="000000">
                      <a:alpha val="43137"/>
                    </a:srgbClr>
                  </a:outerShdw>
                </a:effectLst>
                <a:latin typeface="+mn-lt"/>
              </a:rPr>
              <a:t>Jeremiah 33:33-34</a:t>
            </a:r>
            <a:r>
              <a:rPr lang="en-US" sz="3200" i="1" dirty="0">
                <a:effectLst>
                  <a:outerShdw blurRad="38100" dist="38100" dir="2700000" algn="tl">
                    <a:srgbClr val="000000">
                      <a:alpha val="43137"/>
                    </a:srgbClr>
                  </a:outerShdw>
                </a:effectLst>
                <a:latin typeface="+mn-lt"/>
              </a:rPr>
              <a:t>  </a:t>
            </a:r>
            <a:r>
              <a:rPr lang="en-US" sz="3200" dirty="0">
                <a:effectLst>
                  <a:outerShdw blurRad="38100" dist="38100" dir="2700000" algn="tl">
                    <a:srgbClr val="000000">
                      <a:alpha val="43137"/>
                    </a:srgbClr>
                  </a:outerShdw>
                </a:effectLst>
                <a:latin typeface="+mn-lt"/>
              </a:rPr>
              <a:t>(NKJV) “33  "But this is the covenant that I will make with the house of Israel after those days, says the LORD: </a:t>
            </a:r>
            <a:r>
              <a:rPr lang="en-US" sz="3200" u="sng" dirty="0">
                <a:effectLst>
                  <a:outerShdw blurRad="38100" dist="38100" dir="2700000" algn="tl">
                    <a:srgbClr val="000000">
                      <a:alpha val="43137"/>
                    </a:srgbClr>
                  </a:outerShdw>
                </a:effectLst>
                <a:latin typeface="+mn-lt"/>
              </a:rPr>
              <a:t>I will put My law in their minds, and write it on their hearts</a:t>
            </a:r>
            <a:r>
              <a:rPr lang="en-US" sz="3200" dirty="0">
                <a:effectLst>
                  <a:outerShdw blurRad="38100" dist="38100" dir="2700000" algn="tl">
                    <a:srgbClr val="000000">
                      <a:alpha val="43137"/>
                    </a:srgbClr>
                  </a:outerShdw>
                </a:effectLst>
                <a:latin typeface="+mn-lt"/>
              </a:rPr>
              <a:t>; and I will be their God, and they shall be My people… 34…  I will forgive their iniquity, and </a:t>
            </a:r>
            <a:r>
              <a:rPr lang="en-US" sz="3200" u="sng" dirty="0">
                <a:effectLst>
                  <a:outerShdw blurRad="38100" dist="38100" dir="2700000" algn="tl">
                    <a:srgbClr val="000000">
                      <a:alpha val="43137"/>
                    </a:srgbClr>
                  </a:outerShdw>
                </a:effectLst>
                <a:latin typeface="+mn-lt"/>
              </a:rPr>
              <a:t>their sin I will remember no more</a:t>
            </a:r>
            <a:r>
              <a:rPr lang="en-US" sz="3200" dirty="0">
                <a:effectLst>
                  <a:outerShdw blurRad="38100" dist="38100" dir="2700000" algn="tl">
                    <a:srgbClr val="000000">
                      <a:alpha val="43137"/>
                    </a:srgbClr>
                  </a:outerShdw>
                </a:effectLst>
                <a:latin typeface="+mn-lt"/>
              </a:rPr>
              <a:t>."</a:t>
            </a:r>
            <a:endParaRPr lang="en-US" dirty="0">
              <a:latin typeface="+mn-lt"/>
            </a:endParaRPr>
          </a:p>
        </p:txBody>
      </p:sp>
      <p:sp>
        <p:nvSpPr>
          <p:cNvPr id="2" name="TextBox 1"/>
          <p:cNvSpPr txBox="1"/>
          <p:nvPr/>
        </p:nvSpPr>
        <p:spPr>
          <a:xfrm>
            <a:off x="9909175" y="398463"/>
            <a:ext cx="2127250" cy="4524375"/>
          </a:xfrm>
          <a:prstGeom prst="rect">
            <a:avLst/>
          </a:prstGeom>
          <a:noFill/>
        </p:spPr>
        <p:txBody>
          <a:bodyPr>
            <a:spAutoFit/>
          </a:bodyPr>
          <a:lstStyle/>
          <a:p>
            <a:pPr>
              <a:defRPr/>
            </a:pPr>
            <a:r>
              <a:rPr lang="en-US" sz="4800" b="1" dirty="0">
                <a:solidFill>
                  <a:schemeClr val="bg1"/>
                </a:solidFill>
                <a:effectLst>
                  <a:outerShdw blurRad="38100" dist="38100" dir="2700000" algn="tl">
                    <a:srgbClr val="000000">
                      <a:alpha val="43137"/>
                    </a:srgbClr>
                  </a:outerShdw>
                </a:effectLst>
              </a:rPr>
              <a:t>God’s law in our minds and hearts</a:t>
            </a:r>
          </a:p>
        </p:txBody>
      </p:sp>
    </p:spTree>
  </p:cSld>
  <p:clrMapOvr>
    <a:masterClrMapping/>
  </p:clrMapOvr>
  <p:transition spd="slow">
    <p:circl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6661150" y="307975"/>
            <a:ext cx="5418138" cy="5078413"/>
          </a:xfrm>
          <a:prstGeom prst="rect">
            <a:avLst/>
          </a:prstGeom>
          <a:noFill/>
        </p:spPr>
        <p:txBody>
          <a:bodyPr>
            <a:spAutoFit/>
          </a:bodyPr>
          <a:lstStyle/>
          <a:p>
            <a:pPr algn="ctr" eaLnBrk="1" fontAlgn="auto" hangingPunct="1">
              <a:spcBef>
                <a:spcPts val="0"/>
              </a:spcBef>
              <a:spcAft>
                <a:spcPts val="0"/>
              </a:spcAft>
              <a:defRPr/>
            </a:pPr>
            <a:r>
              <a:rPr lang="en-US" sz="5400" dirty="0">
                <a:solidFill>
                  <a:srgbClr val="0000FF"/>
                </a:solidFill>
                <a:effectLst>
                  <a:outerShdw blurRad="38100" dist="38100" dir="2700000" algn="tl">
                    <a:srgbClr val="000000">
                      <a:alpha val="43137"/>
                    </a:srgbClr>
                  </a:outerShdw>
                </a:effectLst>
                <a:latin typeface="+mn-lt"/>
              </a:rPr>
              <a:t>God’s Laws are written in their hearts, does NOT prove we are under the New Covenant now.</a:t>
            </a:r>
          </a:p>
        </p:txBody>
      </p:sp>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EAD5"/>
        </a:solidFill>
        <a:effectLst/>
      </p:bgPr>
    </p:bg>
    <p:spTree>
      <p:nvGrpSpPr>
        <p:cNvPr id="1" name=""/>
        <p:cNvGrpSpPr/>
        <p:nvPr/>
      </p:nvGrpSpPr>
      <p:grpSpPr>
        <a:xfrm>
          <a:off x="0" y="0"/>
          <a:ext cx="0" cy="0"/>
          <a:chOff x="0" y="0"/>
          <a:chExt cx="0" cy="0"/>
        </a:xfrm>
      </p:grpSpPr>
      <p:sp>
        <p:nvSpPr>
          <p:cNvPr id="99330" name="TextBox 3"/>
          <p:cNvSpPr txBox="1">
            <a:spLocks noChangeArrowheads="1"/>
          </p:cNvSpPr>
          <p:nvPr/>
        </p:nvSpPr>
        <p:spPr bwMode="auto">
          <a:xfrm>
            <a:off x="293688" y="152400"/>
            <a:ext cx="6342062"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3200" b="1" u="sng"/>
              <a:t>Isaiah 35 </a:t>
            </a:r>
            <a:r>
              <a:rPr lang="en-US" altLang="en-US" sz="3200"/>
              <a:t>(NKJV) “5 Then the eyes of the blind shall be opened, And the ears of the deaf shall be unstopped…  8  A highway shall be there, and a road, And it shall be called the Highway of Holiness…”</a:t>
            </a:r>
          </a:p>
        </p:txBody>
      </p:sp>
      <p:pic>
        <p:nvPicPr>
          <p:cNvPr id="99331"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750" y="-246063"/>
            <a:ext cx="5556250" cy="710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141663"/>
            <a:ext cx="6635750"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FF5FB"/>
        </a:solidFill>
        <a:effectLst/>
      </p:bgPr>
    </p:bg>
    <p:spTree>
      <p:nvGrpSpPr>
        <p:cNvPr id="1" name=""/>
        <p:cNvGrpSpPr/>
        <p:nvPr/>
      </p:nvGrpSpPr>
      <p:grpSpPr>
        <a:xfrm>
          <a:off x="0" y="0"/>
          <a:ext cx="0" cy="0"/>
          <a:chOff x="0" y="0"/>
          <a:chExt cx="0" cy="0"/>
        </a:xfrm>
      </p:grpSpPr>
      <p:pic>
        <p:nvPicPr>
          <p:cNvPr id="101378" name="Picture 4" descr="Image result for old testament studying scro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9100"/>
            <a:ext cx="6721475" cy="724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281488" y="204788"/>
            <a:ext cx="7742237" cy="3168650"/>
          </a:xfrm>
          <a:prstGeom prst="rect">
            <a:avLst/>
          </a:prstGeom>
          <a:noFill/>
        </p:spPr>
        <p:txBody>
          <a:bodyPr>
            <a:spAutoFit/>
          </a:bodyPr>
          <a:lstStyle/>
          <a:p>
            <a:pPr eaLnBrk="1" fontAlgn="auto" hangingPunct="1">
              <a:spcBef>
                <a:spcPts val="0"/>
              </a:spcBef>
              <a:spcAft>
                <a:spcPts val="0"/>
              </a:spcAft>
              <a:defRPr/>
            </a:pPr>
            <a:r>
              <a:rPr lang="en-US" sz="4000" u="sng" dirty="0">
                <a:effectLst>
                  <a:outerShdw blurRad="38100" dist="38100" dir="2700000" algn="tl">
                    <a:srgbClr val="000000">
                      <a:alpha val="43137"/>
                    </a:srgbClr>
                  </a:outerShdw>
                </a:effectLst>
                <a:latin typeface="+mn-lt"/>
              </a:rPr>
              <a:t>Proverbs 7:2-3</a:t>
            </a:r>
            <a:r>
              <a:rPr lang="en-US" sz="4000" dirty="0">
                <a:effectLst>
                  <a:outerShdw blurRad="38100" dist="38100" dir="2700000" algn="tl">
                    <a:srgbClr val="000000">
                      <a:alpha val="43137"/>
                    </a:srgbClr>
                  </a:outerShdw>
                </a:effectLst>
                <a:latin typeface="+mn-lt"/>
              </a:rPr>
              <a:t> says, "Keep my commandments and live, And my teaching as the apple of your eye.  Bind them on your fingers; Write them on the tablet of your heart." </a:t>
            </a:r>
          </a:p>
        </p:txBody>
      </p:sp>
      <p:sp>
        <p:nvSpPr>
          <p:cNvPr id="5" name="TextBox 4"/>
          <p:cNvSpPr txBox="1"/>
          <p:nvPr/>
        </p:nvSpPr>
        <p:spPr>
          <a:xfrm>
            <a:off x="6870700" y="3538538"/>
            <a:ext cx="5321300" cy="3046412"/>
          </a:xfrm>
          <a:prstGeom prst="rect">
            <a:avLst/>
          </a:prstGeom>
          <a:noFill/>
        </p:spPr>
        <p:txBody>
          <a:bodyPr>
            <a:spAutoFit/>
          </a:bodyPr>
          <a:lstStyle/>
          <a:p>
            <a:pPr eaLnBrk="1" fontAlgn="auto" hangingPunct="1">
              <a:spcBef>
                <a:spcPts val="0"/>
              </a:spcBef>
              <a:spcAft>
                <a:spcPts val="0"/>
              </a:spcAft>
              <a:defRPr/>
            </a:pPr>
            <a:r>
              <a:rPr lang="en-US" sz="3200" dirty="0">
                <a:effectLst>
                  <a:outerShdw blurRad="38100" dist="38100" dir="2700000" algn="tl">
                    <a:srgbClr val="000000">
                      <a:alpha val="43137"/>
                    </a:srgbClr>
                  </a:outerShdw>
                </a:effectLst>
                <a:latin typeface="+mn-lt"/>
              </a:rPr>
              <a:t>The Jews were to have God’s laws written in their hearts under the Law Covenant.  However, that does not prove they were under the New Covenant back then.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73063" y="536575"/>
            <a:ext cx="5327650" cy="5510213"/>
          </a:xfrm>
          <a:prstGeom prst="rect">
            <a:avLst/>
          </a:prstGeom>
          <a:noFill/>
        </p:spPr>
        <p:txBody>
          <a:bodyPr>
            <a:spAutoFit/>
          </a:bodyPr>
          <a:lstStyle/>
          <a:p>
            <a:pPr eaLnBrk="1" fontAlgn="auto" hangingPunct="1">
              <a:spcBef>
                <a:spcPts val="0"/>
              </a:spcBef>
              <a:spcAft>
                <a:spcPts val="0"/>
              </a:spcAft>
              <a:defRPr/>
            </a:pPr>
            <a:r>
              <a:rPr lang="en-US" sz="3200" u="sng" dirty="0">
                <a:effectLst>
                  <a:outerShdw blurRad="38100" dist="38100" dir="2700000" algn="tl">
                    <a:srgbClr val="000000">
                      <a:alpha val="43137"/>
                    </a:srgbClr>
                  </a:outerShdw>
                </a:effectLst>
                <a:latin typeface="+mn-lt"/>
              </a:rPr>
              <a:t>Jeremiah 33:33-34</a:t>
            </a:r>
            <a:r>
              <a:rPr lang="en-US" sz="3200" i="1" dirty="0">
                <a:effectLst>
                  <a:outerShdw blurRad="38100" dist="38100" dir="2700000" algn="tl">
                    <a:srgbClr val="000000">
                      <a:alpha val="43137"/>
                    </a:srgbClr>
                  </a:outerShdw>
                </a:effectLst>
                <a:latin typeface="+mn-lt"/>
              </a:rPr>
              <a:t>  </a:t>
            </a:r>
            <a:r>
              <a:rPr lang="en-US" sz="3200" dirty="0">
                <a:effectLst>
                  <a:outerShdw blurRad="38100" dist="38100" dir="2700000" algn="tl">
                    <a:srgbClr val="000000">
                      <a:alpha val="43137"/>
                    </a:srgbClr>
                  </a:outerShdw>
                </a:effectLst>
                <a:latin typeface="+mn-lt"/>
              </a:rPr>
              <a:t>(NKJV) “33  "But this is the covenant that I will make with the house of Israel after those days, says the LORD: </a:t>
            </a:r>
            <a:r>
              <a:rPr lang="en-US" sz="3200" u="sng" dirty="0">
                <a:effectLst>
                  <a:outerShdw blurRad="38100" dist="38100" dir="2700000" algn="tl">
                    <a:srgbClr val="000000">
                      <a:alpha val="43137"/>
                    </a:srgbClr>
                  </a:outerShdw>
                </a:effectLst>
                <a:latin typeface="+mn-lt"/>
              </a:rPr>
              <a:t>I will put My law in their minds, and write it on their hearts</a:t>
            </a:r>
            <a:r>
              <a:rPr lang="en-US" sz="3200" dirty="0">
                <a:effectLst>
                  <a:outerShdw blurRad="38100" dist="38100" dir="2700000" algn="tl">
                    <a:srgbClr val="000000">
                      <a:alpha val="43137"/>
                    </a:srgbClr>
                  </a:outerShdw>
                </a:effectLst>
                <a:latin typeface="+mn-lt"/>
              </a:rPr>
              <a:t>; and I will be their God, and they shall be My people… 34…  I will forgive their iniquity, and </a:t>
            </a:r>
            <a:r>
              <a:rPr lang="en-US" sz="3200" u="sng" dirty="0">
                <a:effectLst>
                  <a:outerShdw blurRad="38100" dist="38100" dir="2700000" algn="tl">
                    <a:srgbClr val="000000">
                      <a:alpha val="43137"/>
                    </a:srgbClr>
                  </a:outerShdw>
                </a:effectLst>
                <a:latin typeface="+mn-lt"/>
              </a:rPr>
              <a:t>their sin I will remember no more</a:t>
            </a:r>
            <a:r>
              <a:rPr lang="en-US" sz="3200" dirty="0">
                <a:effectLst>
                  <a:outerShdw blurRad="38100" dist="38100" dir="2700000" algn="tl">
                    <a:srgbClr val="000000">
                      <a:alpha val="43137"/>
                    </a:srgbClr>
                  </a:outerShdw>
                </a:effectLst>
                <a:latin typeface="+mn-lt"/>
              </a:rPr>
              <a:t>."</a:t>
            </a:r>
            <a:endParaRPr lang="en-US" dirty="0">
              <a:latin typeface="+mn-lt"/>
            </a:endParaRPr>
          </a:p>
        </p:txBody>
      </p:sp>
    </p:spTree>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160463" y="339725"/>
            <a:ext cx="9180512" cy="769938"/>
          </a:xfrm>
          <a:prstGeom prst="rect">
            <a:avLst/>
          </a:prstGeom>
          <a:solidFill>
            <a:schemeClr val="tx1">
              <a:alpha val="30000"/>
            </a:schemeClr>
          </a:solidFill>
        </p:spPr>
        <p:txBody>
          <a:bodyPr>
            <a:spAutoFit/>
          </a:bodyPr>
          <a:lstStyle/>
          <a:p>
            <a:pPr eaLnBrk="1" fontAlgn="auto" hangingPunct="1">
              <a:spcBef>
                <a:spcPts val="0"/>
              </a:spcBef>
              <a:spcAft>
                <a:spcPts val="0"/>
              </a:spcAft>
              <a:defRPr/>
            </a:pPr>
            <a:r>
              <a:rPr lang="en-US" sz="4400" dirty="0">
                <a:solidFill>
                  <a:schemeClr val="bg1"/>
                </a:solidFill>
                <a:effectLst>
                  <a:outerShdw blurRad="38100" dist="38100" dir="2700000" algn="tl">
                    <a:srgbClr val="000000">
                      <a:alpha val="43137"/>
                    </a:srgbClr>
                  </a:outerShdw>
                </a:effectLst>
                <a:latin typeface="+mn-lt"/>
              </a:rPr>
              <a:t>WHEN IS THE NEW COVENANT MADE?</a:t>
            </a:r>
          </a:p>
        </p:txBody>
      </p:sp>
      <p:pic>
        <p:nvPicPr>
          <p:cNvPr id="105475" name="Picture 9"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54188"/>
            <a:ext cx="6805613" cy="510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1524000" y="304800"/>
            <a:ext cx="9144000" cy="18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900" b="1">
                <a:solidFill>
                  <a:srgbClr val="000000"/>
                </a:solidFill>
                <a:cs typeface="Arial" panose="020B0604020202020204" pitchFamily="34" charset="0"/>
              </a:rPr>
              <a:t>Great is Thy faithfulness! Great is Thy faithfulness!</a:t>
            </a:r>
            <a:br>
              <a:rPr lang="en-US" altLang="en-US" sz="2900" b="1">
                <a:solidFill>
                  <a:srgbClr val="000000"/>
                </a:solidFill>
                <a:cs typeface="Arial" panose="020B0604020202020204" pitchFamily="34" charset="0"/>
              </a:rPr>
            </a:br>
            <a:r>
              <a:rPr lang="en-US" altLang="en-US" sz="2900" b="1">
                <a:solidFill>
                  <a:srgbClr val="000000"/>
                </a:solidFill>
                <a:cs typeface="Arial" panose="020B0604020202020204" pitchFamily="34" charset="0"/>
              </a:rPr>
              <a:t>Morning by morning new mercies I see;</a:t>
            </a:r>
            <a:br>
              <a:rPr lang="en-US" altLang="en-US" sz="2900" b="1">
                <a:solidFill>
                  <a:srgbClr val="000000"/>
                </a:solidFill>
                <a:cs typeface="Arial" panose="020B0604020202020204" pitchFamily="34" charset="0"/>
              </a:rPr>
            </a:br>
            <a:r>
              <a:rPr lang="en-US" altLang="en-US" sz="2900" b="1">
                <a:solidFill>
                  <a:srgbClr val="000000"/>
                </a:solidFill>
                <a:cs typeface="Arial" panose="020B0604020202020204" pitchFamily="34" charset="0"/>
              </a:rPr>
              <a:t>All I have needed Thy hand hath provided,--</a:t>
            </a:r>
            <a:br>
              <a:rPr lang="en-US" altLang="en-US" sz="2900" b="1">
                <a:solidFill>
                  <a:srgbClr val="000000"/>
                </a:solidFill>
                <a:cs typeface="Arial" panose="020B0604020202020204" pitchFamily="34" charset="0"/>
              </a:rPr>
            </a:br>
            <a:r>
              <a:rPr lang="en-US" altLang="en-US" sz="2900" b="1">
                <a:solidFill>
                  <a:srgbClr val="000000"/>
                </a:solidFill>
                <a:cs typeface="Arial" panose="020B0604020202020204" pitchFamily="34" charset="0"/>
              </a:rPr>
              <a:t>"Great is Thy faithfulness," Lord, unto me!</a:t>
            </a:r>
          </a:p>
        </p:txBody>
      </p:sp>
      <p:pic>
        <p:nvPicPr>
          <p:cNvPr id="33795" name="Picture 8" descr="Image result for moses leading the israelites out of egy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150" y="2241550"/>
            <a:ext cx="5187950"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6" descr="For 40 years, God helped the Israelitestravel in the wildern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2100" y="2225675"/>
            <a:ext cx="4106863"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160463" y="339725"/>
            <a:ext cx="9180512" cy="769938"/>
          </a:xfrm>
          <a:prstGeom prst="rect">
            <a:avLst/>
          </a:prstGeom>
          <a:solidFill>
            <a:schemeClr val="tx1">
              <a:alpha val="30000"/>
            </a:schemeClr>
          </a:solidFill>
        </p:spPr>
        <p:txBody>
          <a:bodyPr>
            <a:spAutoFit/>
          </a:bodyPr>
          <a:lstStyle/>
          <a:p>
            <a:pPr eaLnBrk="1" fontAlgn="auto" hangingPunct="1">
              <a:spcBef>
                <a:spcPts val="0"/>
              </a:spcBef>
              <a:spcAft>
                <a:spcPts val="0"/>
              </a:spcAft>
              <a:defRPr/>
            </a:pPr>
            <a:r>
              <a:rPr lang="en-US" sz="4400" dirty="0">
                <a:solidFill>
                  <a:schemeClr val="bg1"/>
                </a:solidFill>
                <a:effectLst>
                  <a:outerShdw blurRad="38100" dist="38100" dir="2700000" algn="tl">
                    <a:srgbClr val="000000">
                      <a:alpha val="43137"/>
                    </a:srgbClr>
                  </a:outerShdw>
                </a:effectLst>
                <a:latin typeface="+mn-lt"/>
              </a:rPr>
              <a:t>WHEN IS THE NEW COVENANT MADE?</a:t>
            </a:r>
          </a:p>
        </p:txBody>
      </p:sp>
      <p:pic>
        <p:nvPicPr>
          <p:cNvPr id="107523" name="Picture 9"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54188"/>
            <a:ext cx="6805613" cy="510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160463" y="1235075"/>
            <a:ext cx="10487025" cy="584200"/>
          </a:xfrm>
          <a:prstGeom prst="rect">
            <a:avLst/>
          </a:prstGeom>
          <a:solidFill>
            <a:schemeClr val="tx1">
              <a:alpha val="60000"/>
            </a:schemeClr>
          </a:solidFill>
        </p:spPr>
        <p:txBody>
          <a:bodyPr>
            <a:spAutoFit/>
          </a:bodyPr>
          <a:lstStyle/>
          <a:p>
            <a:pPr eaLnBrk="1" fontAlgn="auto" hangingPunct="1">
              <a:spcBef>
                <a:spcPts val="0"/>
              </a:spcBef>
              <a:spcAft>
                <a:spcPts val="0"/>
              </a:spcAft>
              <a:defRPr/>
            </a:pPr>
            <a:r>
              <a:rPr lang="en-US" sz="3200" u="sng" dirty="0">
                <a:solidFill>
                  <a:schemeClr val="bg1"/>
                </a:solidFill>
                <a:latin typeface="+mn-lt"/>
              </a:rPr>
              <a:t>Jer. 30:1:</a:t>
            </a:r>
            <a:r>
              <a:rPr lang="en-US" sz="3200" dirty="0">
                <a:solidFill>
                  <a:schemeClr val="bg1"/>
                </a:solidFill>
                <a:latin typeface="+mn-lt"/>
              </a:rPr>
              <a:t>  “The word that came to Jeremiah from the LORD...”</a:t>
            </a:r>
            <a:endParaRPr lang="en-US" dirty="0">
              <a:latin typeface="+mn-lt"/>
            </a:endParaRPr>
          </a:p>
        </p:txBody>
      </p:sp>
      <p:sp>
        <p:nvSpPr>
          <p:cNvPr id="5" name="TextBox 4"/>
          <p:cNvSpPr txBox="1"/>
          <p:nvPr/>
        </p:nvSpPr>
        <p:spPr>
          <a:xfrm>
            <a:off x="1160463" y="1890713"/>
            <a:ext cx="10487025" cy="862012"/>
          </a:xfrm>
          <a:prstGeom prst="rect">
            <a:avLst/>
          </a:prstGeom>
          <a:solidFill>
            <a:schemeClr val="tx1">
              <a:alpha val="60000"/>
            </a:schemeClr>
          </a:solidFill>
        </p:spPr>
        <p:txBody>
          <a:bodyPr>
            <a:spAutoFit/>
          </a:bodyPr>
          <a:lstStyle/>
          <a:p>
            <a:pPr eaLnBrk="1" fontAlgn="auto" hangingPunct="1">
              <a:spcBef>
                <a:spcPts val="0"/>
              </a:spcBef>
              <a:spcAft>
                <a:spcPts val="0"/>
              </a:spcAft>
              <a:defRPr/>
            </a:pPr>
            <a:r>
              <a:rPr lang="en-US" sz="3200" u="sng" dirty="0">
                <a:solidFill>
                  <a:schemeClr val="bg1"/>
                </a:solidFill>
                <a:latin typeface="+mn-lt"/>
              </a:rPr>
              <a:t>Jer. 32:1:</a:t>
            </a:r>
            <a:r>
              <a:rPr lang="en-US" sz="3200" dirty="0">
                <a:solidFill>
                  <a:schemeClr val="bg1"/>
                </a:solidFill>
                <a:latin typeface="+mn-lt"/>
              </a:rPr>
              <a:t>  “The word that came to Jeremiah from the LORD...”</a:t>
            </a:r>
            <a:endParaRPr lang="en-US" sz="3200" dirty="0">
              <a:solidFill>
                <a:schemeClr val="bg1"/>
              </a:solidFill>
              <a:effectLst>
                <a:outerShdw blurRad="50800" dist="38100" algn="tr" rotWithShape="0">
                  <a:prstClr val="black">
                    <a:alpha val="40000"/>
                  </a:prstClr>
                </a:outerShdw>
              </a:effectLst>
              <a:latin typeface="+mn-lt"/>
            </a:endParaRPr>
          </a:p>
          <a:p>
            <a:pPr eaLnBrk="1" fontAlgn="auto" hangingPunct="1">
              <a:spcBef>
                <a:spcPts val="0"/>
              </a:spcBef>
              <a:spcAft>
                <a:spcPts val="0"/>
              </a:spcAft>
              <a:defRPr/>
            </a:pPr>
            <a:endParaRPr lang="en-US" dirty="0">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0">
          <a:gsLst>
            <a:gs pos="0">
              <a:srgbClr val="D9D9D9"/>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160463" y="339725"/>
            <a:ext cx="9180512" cy="769938"/>
          </a:xfrm>
          <a:prstGeom prst="rect">
            <a:avLst/>
          </a:prstGeom>
          <a:noFill/>
        </p:spPr>
        <p:txBody>
          <a:bodyPr>
            <a:spAutoFit/>
          </a:bodyPr>
          <a:lstStyle/>
          <a:p>
            <a:pPr eaLnBrk="1" fontAlgn="auto" hangingPunct="1">
              <a:spcBef>
                <a:spcPts val="0"/>
              </a:spcBef>
              <a:spcAft>
                <a:spcPts val="0"/>
              </a:spcAft>
              <a:defRPr/>
            </a:pPr>
            <a:r>
              <a:rPr lang="en-US" sz="4400" dirty="0">
                <a:effectLst>
                  <a:outerShdw blurRad="38100" dist="38100" dir="2700000" algn="tl">
                    <a:srgbClr val="000000">
                      <a:alpha val="43137"/>
                    </a:srgbClr>
                  </a:outerShdw>
                </a:effectLst>
                <a:latin typeface="+mn-lt"/>
              </a:rPr>
              <a:t>WHEN IS THE NEW COVENANT MADE?</a:t>
            </a:r>
          </a:p>
        </p:txBody>
      </p:sp>
      <p:sp>
        <p:nvSpPr>
          <p:cNvPr id="3" name="TextBox 2"/>
          <p:cNvSpPr txBox="1"/>
          <p:nvPr/>
        </p:nvSpPr>
        <p:spPr>
          <a:xfrm>
            <a:off x="1208088" y="1400175"/>
            <a:ext cx="10487025" cy="2338388"/>
          </a:xfrm>
          <a:prstGeom prst="rect">
            <a:avLst/>
          </a:prstGeom>
          <a:noFill/>
        </p:spPr>
        <p:txBody>
          <a:bodyPr>
            <a:spAutoFit/>
          </a:bodyPr>
          <a:lstStyle/>
          <a:p>
            <a:pPr eaLnBrk="1" fontAlgn="auto" hangingPunct="1">
              <a:spcBef>
                <a:spcPts val="0"/>
              </a:spcBef>
              <a:spcAft>
                <a:spcPts val="0"/>
              </a:spcAft>
              <a:defRPr/>
            </a:pPr>
            <a:r>
              <a:rPr lang="en-US" sz="3200" b="1" u="sng" dirty="0">
                <a:latin typeface="+mn-lt"/>
              </a:rPr>
              <a:t>Jeremiah 30:3</a:t>
            </a:r>
            <a:r>
              <a:rPr lang="en-US" sz="3200" u="sng" dirty="0">
                <a:latin typeface="+mn-lt"/>
              </a:rPr>
              <a:t>:</a:t>
            </a:r>
            <a:r>
              <a:rPr lang="en-US" sz="3200" dirty="0">
                <a:latin typeface="+mn-lt"/>
              </a:rPr>
              <a:t>  “For, lo, the days come, </a:t>
            </a:r>
            <a:r>
              <a:rPr lang="en-US" sz="3200" dirty="0" err="1">
                <a:latin typeface="+mn-lt"/>
              </a:rPr>
              <a:t>saith</a:t>
            </a:r>
            <a:r>
              <a:rPr lang="en-US" sz="3200" dirty="0">
                <a:latin typeface="+mn-lt"/>
              </a:rPr>
              <a:t> the LORD, that I will bring again the captivity of my people Israel and Judah, </a:t>
            </a:r>
            <a:r>
              <a:rPr lang="en-US" sz="3200" dirty="0" err="1">
                <a:latin typeface="+mn-lt"/>
              </a:rPr>
              <a:t>saith</a:t>
            </a:r>
            <a:r>
              <a:rPr lang="en-US" sz="3200" dirty="0">
                <a:latin typeface="+mn-lt"/>
              </a:rPr>
              <a:t> the LORD; and I will cause them to return to the land that I gave to their fathers, and </a:t>
            </a:r>
            <a:r>
              <a:rPr lang="en-US" sz="3200" b="1" u="sng" dirty="0">
                <a:latin typeface="+mn-lt"/>
              </a:rPr>
              <a:t>THEY SHALL POSSESS IT</a:t>
            </a:r>
            <a:r>
              <a:rPr lang="en-US" sz="3200" dirty="0">
                <a:latin typeface="+mn-lt"/>
              </a:rPr>
              <a:t>.”</a:t>
            </a:r>
            <a:endParaRPr lang="en-US" sz="3200" dirty="0">
              <a:effectLst>
                <a:outerShdw blurRad="50800" dist="38100" algn="tr" rotWithShape="0">
                  <a:prstClr val="black">
                    <a:alpha val="40000"/>
                  </a:prstClr>
                </a:outerShdw>
              </a:effectLst>
              <a:latin typeface="+mn-lt"/>
            </a:endParaRPr>
          </a:p>
          <a:p>
            <a:pPr eaLnBrk="1" fontAlgn="auto" hangingPunct="1">
              <a:spcBef>
                <a:spcPts val="0"/>
              </a:spcBef>
              <a:spcAft>
                <a:spcPts val="0"/>
              </a:spcAft>
              <a:defRPr/>
            </a:pPr>
            <a:endParaRPr lang="en-US" dirty="0">
              <a:latin typeface="+mn-lt"/>
            </a:endParaRPr>
          </a:p>
        </p:txBody>
      </p:sp>
      <p:pic>
        <p:nvPicPr>
          <p:cNvPr id="31750" name="Picture 6" descr="Jews New Jers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29075"/>
            <a:ext cx="4894263"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10" descr="http://cdn.thedailybeast.com/content/dailybeast/articles/2012/10/23/celebrate-israel-legitimacy-month/_jcr_content/body/inlineimage.img.503.jpg/1351005469608.cach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7663" y="4029075"/>
            <a:ext cx="4224337"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Picture 12" descr="http://upload.wikimedia.org/wikipedia/commons/7/75/PikiWiki_Israel_20841_The_Palmac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6688" y="4029075"/>
            <a:ext cx="3990975"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31750"/>
                                        </p:tgtEl>
                                        <p:attrNameLst>
                                          <p:attrName>style.visibility</p:attrName>
                                        </p:attrNameLst>
                                      </p:cBhvr>
                                      <p:to>
                                        <p:strVal val="visible"/>
                                      </p:to>
                                    </p:set>
                                    <p:animEffect transition="in" filter="randombar(horizontal)">
                                      <p:cBhvr>
                                        <p:cTn id="12" dur="1000"/>
                                        <p:tgtEl>
                                          <p:spTgt spid="31750"/>
                                        </p:tgtEl>
                                      </p:cBhvr>
                                    </p:animEffect>
                                  </p:childTnLst>
                                </p:cTn>
                              </p:par>
                              <p:par>
                                <p:cTn id="13" presetID="14" presetClass="entr" presetSubtype="10" fill="hold" nodeType="withEffect">
                                  <p:stCondLst>
                                    <p:cond delay="0"/>
                                  </p:stCondLst>
                                  <p:childTnLst>
                                    <p:set>
                                      <p:cBhvr>
                                        <p:cTn id="14" dur="1" fill="hold">
                                          <p:stCondLst>
                                            <p:cond delay="0"/>
                                          </p:stCondLst>
                                        </p:cTn>
                                        <p:tgtEl>
                                          <p:spTgt spid="31756"/>
                                        </p:tgtEl>
                                        <p:attrNameLst>
                                          <p:attrName>style.visibility</p:attrName>
                                        </p:attrNameLst>
                                      </p:cBhvr>
                                      <p:to>
                                        <p:strVal val="visible"/>
                                      </p:to>
                                    </p:set>
                                    <p:animEffect transition="in" filter="randombar(horizontal)">
                                      <p:cBhvr>
                                        <p:cTn id="15" dur="1000"/>
                                        <p:tgtEl>
                                          <p:spTgt spid="31756"/>
                                        </p:tgtEl>
                                      </p:cBhvr>
                                    </p:animEffect>
                                  </p:childTnLst>
                                </p:cTn>
                              </p:par>
                              <p:par>
                                <p:cTn id="16" presetID="14" presetClass="entr" presetSubtype="10" fill="hold" nodeType="withEffect">
                                  <p:stCondLst>
                                    <p:cond delay="0"/>
                                  </p:stCondLst>
                                  <p:childTnLst>
                                    <p:set>
                                      <p:cBhvr>
                                        <p:cTn id="17" dur="1" fill="hold">
                                          <p:stCondLst>
                                            <p:cond delay="0"/>
                                          </p:stCondLst>
                                        </p:cTn>
                                        <p:tgtEl>
                                          <p:spTgt spid="31754"/>
                                        </p:tgtEl>
                                        <p:attrNameLst>
                                          <p:attrName>style.visibility</p:attrName>
                                        </p:attrNameLst>
                                      </p:cBhvr>
                                      <p:to>
                                        <p:strVal val="visible"/>
                                      </p:to>
                                    </p:set>
                                    <p:animEffect transition="in" filter="randombar(horizontal)">
                                      <p:cBhvr>
                                        <p:cTn id="18" dur="500"/>
                                        <p:tgtEl>
                                          <p:spTgt spid="31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141413" y="354013"/>
            <a:ext cx="9182100" cy="769937"/>
          </a:xfrm>
          <a:prstGeom prst="rect">
            <a:avLst/>
          </a:prstGeom>
          <a:noFill/>
        </p:spPr>
        <p:txBody>
          <a:bodyPr>
            <a:spAutoFit/>
          </a:bodyPr>
          <a:lstStyle/>
          <a:p>
            <a:pPr eaLnBrk="1" fontAlgn="auto" hangingPunct="1">
              <a:spcBef>
                <a:spcPts val="0"/>
              </a:spcBef>
              <a:spcAft>
                <a:spcPts val="0"/>
              </a:spcAft>
              <a:defRPr/>
            </a:pPr>
            <a:r>
              <a:rPr lang="en-US" sz="4400" dirty="0">
                <a:effectLst>
                  <a:outerShdw blurRad="38100" dist="38100" dir="2700000" algn="tl">
                    <a:srgbClr val="000000">
                      <a:alpha val="43137"/>
                    </a:srgbClr>
                  </a:outerShdw>
                </a:effectLst>
                <a:latin typeface="+mn-lt"/>
              </a:rPr>
              <a:t>WHEN IS THE NEW COVENANT MADE?</a:t>
            </a:r>
          </a:p>
        </p:txBody>
      </p:sp>
      <p:sp>
        <p:nvSpPr>
          <p:cNvPr id="12" name="TextBox 11"/>
          <p:cNvSpPr txBox="1"/>
          <p:nvPr/>
        </p:nvSpPr>
        <p:spPr>
          <a:xfrm>
            <a:off x="742950" y="1376363"/>
            <a:ext cx="10885488" cy="2062162"/>
          </a:xfrm>
          <a:prstGeom prst="rect">
            <a:avLst/>
          </a:prstGeom>
          <a:noFill/>
        </p:spPr>
        <p:txBody>
          <a:bodyPr>
            <a:spAutoFit/>
          </a:bodyPr>
          <a:lstStyle/>
          <a:p>
            <a:pPr eaLnBrk="1" fontAlgn="auto" hangingPunct="1">
              <a:spcBef>
                <a:spcPts val="0"/>
              </a:spcBef>
              <a:spcAft>
                <a:spcPts val="0"/>
              </a:spcAft>
              <a:defRPr/>
            </a:pPr>
            <a:r>
              <a:rPr lang="en-US" sz="3200" b="1" u="sng" dirty="0">
                <a:latin typeface="+mn-lt"/>
              </a:rPr>
              <a:t>Jeremiah 30:11</a:t>
            </a:r>
            <a:r>
              <a:rPr lang="en-US" sz="3200" u="sng" dirty="0">
                <a:latin typeface="+mn-lt"/>
              </a:rPr>
              <a:t>:</a:t>
            </a:r>
            <a:r>
              <a:rPr lang="en-US" sz="3200" dirty="0">
                <a:latin typeface="+mn-lt"/>
              </a:rPr>
              <a:t>  For I am with thee, </a:t>
            </a:r>
            <a:r>
              <a:rPr lang="en-US" sz="3200" dirty="0" err="1">
                <a:latin typeface="+mn-lt"/>
              </a:rPr>
              <a:t>saith</a:t>
            </a:r>
            <a:r>
              <a:rPr lang="en-US" sz="3200" dirty="0">
                <a:latin typeface="+mn-lt"/>
              </a:rPr>
              <a:t> the LORD, to save: though I make a </a:t>
            </a:r>
            <a:r>
              <a:rPr lang="en-US" sz="3200" b="1" u="sng" dirty="0">
                <a:latin typeface="+mn-lt"/>
              </a:rPr>
              <a:t>full end of all nations </a:t>
            </a:r>
            <a:r>
              <a:rPr lang="en-US" sz="3200" dirty="0">
                <a:latin typeface="+mn-lt"/>
              </a:rPr>
              <a:t>whither I have scattered thee, yet will I not make a full end of thee: but I will correct thee in measure, and will not leave thee altogether unpunished." </a:t>
            </a:r>
            <a:endParaRPr lang="en-US" dirty="0">
              <a:latin typeface="+mn-lt"/>
            </a:endParaRPr>
          </a:p>
        </p:txBody>
      </p:sp>
      <p:pic>
        <p:nvPicPr>
          <p:cNvPr id="32773" name="Picture 5" descr="http://media.expedia.com/media/content/shared/images/travelguides/hotels/Tel-Aviv-1800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0525" y="3600450"/>
            <a:ext cx="7991475" cy="332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7" descr="http://www.math.toronto.edu/drorbn/Gallery/Jerusalem/MahaneYehuda_20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29013"/>
            <a:ext cx="4437063" cy="332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2000"/>
                                  </p:stCondLst>
                                  <p:childTnLst>
                                    <p:set>
                                      <p:cBhvr>
                                        <p:cTn id="6" dur="1" fill="hold">
                                          <p:stCondLst>
                                            <p:cond delay="0"/>
                                          </p:stCondLst>
                                        </p:cTn>
                                        <p:tgtEl>
                                          <p:spTgt spid="32775"/>
                                        </p:tgtEl>
                                        <p:attrNameLst>
                                          <p:attrName>style.visibility</p:attrName>
                                        </p:attrNameLst>
                                      </p:cBhvr>
                                      <p:to>
                                        <p:strVal val="visible"/>
                                      </p:to>
                                    </p:set>
                                    <p:animEffect transition="in" filter="box(out)">
                                      <p:cBhvr>
                                        <p:cTn id="7" dur="2000"/>
                                        <p:tgtEl>
                                          <p:spTgt spid="32775"/>
                                        </p:tgtEl>
                                      </p:cBhvr>
                                    </p:animEffect>
                                  </p:childTnLst>
                                </p:cTn>
                              </p:par>
                              <p:par>
                                <p:cTn id="8" presetID="4" presetClass="entr" presetSubtype="32" fill="hold" nodeType="withEffect">
                                  <p:stCondLst>
                                    <p:cond delay="2000"/>
                                  </p:stCondLst>
                                  <p:childTnLst>
                                    <p:set>
                                      <p:cBhvr>
                                        <p:cTn id="9" dur="1" fill="hold">
                                          <p:stCondLst>
                                            <p:cond delay="0"/>
                                          </p:stCondLst>
                                        </p:cTn>
                                        <p:tgtEl>
                                          <p:spTgt spid="32773"/>
                                        </p:tgtEl>
                                        <p:attrNameLst>
                                          <p:attrName>style.visibility</p:attrName>
                                        </p:attrNameLst>
                                      </p:cBhvr>
                                      <p:to>
                                        <p:strVal val="visible"/>
                                      </p:to>
                                    </p:set>
                                    <p:animEffect transition="in" filter="box(out)">
                                      <p:cBhvr>
                                        <p:cTn id="10" dur="20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141413" y="354013"/>
            <a:ext cx="9182100" cy="769937"/>
          </a:xfrm>
          <a:prstGeom prst="rect">
            <a:avLst/>
          </a:prstGeom>
          <a:noFill/>
        </p:spPr>
        <p:txBody>
          <a:bodyPr>
            <a:spAutoFit/>
          </a:bodyPr>
          <a:lstStyle/>
          <a:p>
            <a:pPr eaLnBrk="1" fontAlgn="auto" hangingPunct="1">
              <a:spcBef>
                <a:spcPts val="0"/>
              </a:spcBef>
              <a:spcAft>
                <a:spcPts val="0"/>
              </a:spcAft>
              <a:defRPr/>
            </a:pPr>
            <a:r>
              <a:rPr lang="en-US" sz="4400" dirty="0">
                <a:effectLst>
                  <a:outerShdw blurRad="38100" dist="38100" dir="2700000" algn="tl">
                    <a:srgbClr val="000000">
                      <a:alpha val="43137"/>
                    </a:srgbClr>
                  </a:outerShdw>
                </a:effectLst>
                <a:latin typeface="+mn-lt"/>
              </a:rPr>
              <a:t>WHEN IS THE NEW COVENANT MADE?</a:t>
            </a:r>
          </a:p>
        </p:txBody>
      </p:sp>
      <p:sp>
        <p:nvSpPr>
          <p:cNvPr id="12" name="TextBox 11"/>
          <p:cNvSpPr txBox="1"/>
          <p:nvPr/>
        </p:nvSpPr>
        <p:spPr>
          <a:xfrm>
            <a:off x="742950" y="1376363"/>
            <a:ext cx="10885488" cy="2062162"/>
          </a:xfrm>
          <a:prstGeom prst="rect">
            <a:avLst/>
          </a:prstGeom>
          <a:noFill/>
        </p:spPr>
        <p:txBody>
          <a:bodyPr>
            <a:spAutoFit/>
          </a:bodyPr>
          <a:lstStyle/>
          <a:p>
            <a:pPr eaLnBrk="1" fontAlgn="auto" hangingPunct="1">
              <a:spcBef>
                <a:spcPts val="0"/>
              </a:spcBef>
              <a:spcAft>
                <a:spcPts val="0"/>
              </a:spcAft>
              <a:defRPr/>
            </a:pPr>
            <a:r>
              <a:rPr lang="en-US" sz="3200" b="1" u="sng" dirty="0">
                <a:latin typeface="+mn-lt"/>
              </a:rPr>
              <a:t>Jeremiah 30:11</a:t>
            </a:r>
            <a:r>
              <a:rPr lang="en-US" sz="3200" u="sng" dirty="0">
                <a:latin typeface="+mn-lt"/>
              </a:rPr>
              <a:t>:</a:t>
            </a:r>
            <a:r>
              <a:rPr lang="en-US" sz="3200" dirty="0">
                <a:latin typeface="+mn-lt"/>
              </a:rPr>
              <a:t>  For I am with thee, </a:t>
            </a:r>
            <a:r>
              <a:rPr lang="en-US" sz="3200" dirty="0" err="1">
                <a:latin typeface="+mn-lt"/>
              </a:rPr>
              <a:t>saith</a:t>
            </a:r>
            <a:r>
              <a:rPr lang="en-US" sz="3200" dirty="0">
                <a:latin typeface="+mn-lt"/>
              </a:rPr>
              <a:t> the LORD, to save: though I make a full end of all nations whither I have scattered thee, yet will I not make a full end of thee: but I will </a:t>
            </a:r>
            <a:r>
              <a:rPr lang="en-US" sz="3200" b="1" u="sng" dirty="0">
                <a:latin typeface="+mn-lt"/>
              </a:rPr>
              <a:t>correct thee in measure</a:t>
            </a:r>
            <a:r>
              <a:rPr lang="en-US" sz="3200" dirty="0">
                <a:latin typeface="+mn-lt"/>
              </a:rPr>
              <a:t>, and </a:t>
            </a:r>
            <a:r>
              <a:rPr lang="en-US" sz="3200" b="1" u="sng" dirty="0">
                <a:latin typeface="+mn-lt"/>
              </a:rPr>
              <a:t>will not leave thee altogether unpunished</a:t>
            </a:r>
            <a:r>
              <a:rPr lang="en-US" sz="3200" dirty="0">
                <a:latin typeface="+mn-lt"/>
              </a:rPr>
              <a:t>." </a:t>
            </a:r>
            <a:endParaRPr lang="en-US" dirty="0">
              <a:latin typeface="+mn-lt"/>
            </a:endParaRPr>
          </a:p>
        </p:txBody>
      </p:sp>
      <p:pic>
        <p:nvPicPr>
          <p:cNvPr id="32773" name="Picture 5" descr="http://media.expedia.com/media/content/shared/images/travelguides/hotels/Tel-Aviv-1800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0525" y="3600450"/>
            <a:ext cx="7991475" cy="332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7" descr="http://www.math.toronto.edu/drorbn/Gallery/Jerusalem/MahaneYehuda_20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29013"/>
            <a:ext cx="4437063" cy="332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2000"/>
                                  </p:stCondLst>
                                  <p:childTnLst>
                                    <p:set>
                                      <p:cBhvr>
                                        <p:cTn id="6" dur="1" fill="hold">
                                          <p:stCondLst>
                                            <p:cond delay="0"/>
                                          </p:stCondLst>
                                        </p:cTn>
                                        <p:tgtEl>
                                          <p:spTgt spid="32775"/>
                                        </p:tgtEl>
                                        <p:attrNameLst>
                                          <p:attrName>style.visibility</p:attrName>
                                        </p:attrNameLst>
                                      </p:cBhvr>
                                      <p:to>
                                        <p:strVal val="visible"/>
                                      </p:to>
                                    </p:set>
                                    <p:animEffect transition="in" filter="box(out)">
                                      <p:cBhvr>
                                        <p:cTn id="7" dur="2000"/>
                                        <p:tgtEl>
                                          <p:spTgt spid="32775"/>
                                        </p:tgtEl>
                                      </p:cBhvr>
                                    </p:animEffect>
                                  </p:childTnLst>
                                </p:cTn>
                              </p:par>
                              <p:par>
                                <p:cTn id="8" presetID="4" presetClass="entr" presetSubtype="32" fill="hold" nodeType="withEffect">
                                  <p:stCondLst>
                                    <p:cond delay="2000"/>
                                  </p:stCondLst>
                                  <p:childTnLst>
                                    <p:set>
                                      <p:cBhvr>
                                        <p:cTn id="9" dur="1" fill="hold">
                                          <p:stCondLst>
                                            <p:cond delay="0"/>
                                          </p:stCondLst>
                                        </p:cTn>
                                        <p:tgtEl>
                                          <p:spTgt spid="32773"/>
                                        </p:tgtEl>
                                        <p:attrNameLst>
                                          <p:attrName>style.visibility</p:attrName>
                                        </p:attrNameLst>
                                      </p:cBhvr>
                                      <p:to>
                                        <p:strVal val="visible"/>
                                      </p:to>
                                    </p:set>
                                    <p:animEffect transition="in" filter="box(out)">
                                      <p:cBhvr>
                                        <p:cTn id="10" dur="20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141413" y="354013"/>
            <a:ext cx="9182100" cy="769937"/>
          </a:xfrm>
          <a:prstGeom prst="rect">
            <a:avLst/>
          </a:prstGeom>
          <a:solidFill>
            <a:schemeClr val="bg1">
              <a:alpha val="50000"/>
            </a:schemeClr>
          </a:solidFill>
        </p:spPr>
        <p:txBody>
          <a:bodyPr>
            <a:spAutoFit/>
          </a:bodyPr>
          <a:lstStyle/>
          <a:p>
            <a:pPr eaLnBrk="1" fontAlgn="auto" hangingPunct="1">
              <a:spcBef>
                <a:spcPts val="0"/>
              </a:spcBef>
              <a:spcAft>
                <a:spcPts val="0"/>
              </a:spcAft>
              <a:defRPr/>
            </a:pPr>
            <a:r>
              <a:rPr lang="en-US" sz="4400" dirty="0">
                <a:effectLst>
                  <a:outerShdw blurRad="38100" dist="38100" dir="2700000" algn="tl">
                    <a:srgbClr val="000000">
                      <a:alpha val="43137"/>
                    </a:srgbClr>
                  </a:outerShdw>
                </a:effectLst>
                <a:latin typeface="+mn-lt"/>
              </a:rPr>
              <a:t>WHEN IS THE NEW COVENANT MADE?</a:t>
            </a:r>
          </a:p>
        </p:txBody>
      </p:sp>
      <p:sp>
        <p:nvSpPr>
          <p:cNvPr id="12" name="TextBox 11"/>
          <p:cNvSpPr txBox="1"/>
          <p:nvPr/>
        </p:nvSpPr>
        <p:spPr>
          <a:xfrm>
            <a:off x="819150" y="1838325"/>
            <a:ext cx="10487025" cy="3540125"/>
          </a:xfrm>
          <a:prstGeom prst="rect">
            <a:avLst/>
          </a:prstGeom>
          <a:solidFill>
            <a:schemeClr val="bg1">
              <a:alpha val="70000"/>
            </a:schemeClr>
          </a:solidFill>
        </p:spPr>
        <p:txBody>
          <a:bodyPr>
            <a:spAutoFit/>
          </a:bodyPr>
          <a:lstStyle/>
          <a:p>
            <a:pPr eaLnBrk="1" fontAlgn="auto" hangingPunct="1">
              <a:spcBef>
                <a:spcPts val="0"/>
              </a:spcBef>
              <a:spcAft>
                <a:spcPts val="0"/>
              </a:spcAft>
              <a:defRPr/>
            </a:pPr>
            <a:r>
              <a:rPr lang="en-US" sz="3200" u="sng" dirty="0" err="1">
                <a:effectLst>
                  <a:outerShdw blurRad="38100" dist="38100" dir="2700000" algn="tl">
                    <a:srgbClr val="000000">
                      <a:alpha val="43137"/>
                    </a:srgbClr>
                  </a:outerShdw>
                </a:effectLst>
                <a:latin typeface="+mn-lt"/>
              </a:rPr>
              <a:t>Jer</a:t>
            </a:r>
            <a:r>
              <a:rPr lang="en-US" sz="3200" u="sng" dirty="0">
                <a:effectLst>
                  <a:outerShdw blurRad="38100" dist="38100" dir="2700000" algn="tl">
                    <a:srgbClr val="000000">
                      <a:alpha val="43137"/>
                    </a:srgbClr>
                  </a:outerShdw>
                </a:effectLst>
                <a:latin typeface="+mn-lt"/>
              </a:rPr>
              <a:t> 31:27-28</a:t>
            </a:r>
            <a:r>
              <a:rPr lang="en-US" sz="3200" dirty="0">
                <a:effectLst>
                  <a:outerShdw blurRad="38100" dist="38100" dir="2700000" algn="tl">
                    <a:srgbClr val="000000">
                      <a:alpha val="43137"/>
                    </a:srgbClr>
                  </a:outerShdw>
                </a:effectLst>
                <a:latin typeface="+mn-lt"/>
              </a:rPr>
              <a:t> (AKJV) “27 Behold, the days come, </a:t>
            </a:r>
            <a:r>
              <a:rPr lang="en-US" sz="3200" dirty="0" err="1">
                <a:effectLst>
                  <a:outerShdw blurRad="38100" dist="38100" dir="2700000" algn="tl">
                    <a:srgbClr val="000000">
                      <a:alpha val="43137"/>
                    </a:srgbClr>
                  </a:outerShdw>
                </a:effectLst>
                <a:latin typeface="+mn-lt"/>
              </a:rPr>
              <a:t>saith</a:t>
            </a:r>
            <a:r>
              <a:rPr lang="en-US" sz="3200" dirty="0">
                <a:effectLst>
                  <a:outerShdw blurRad="38100" dist="38100" dir="2700000" algn="tl">
                    <a:srgbClr val="000000">
                      <a:alpha val="43137"/>
                    </a:srgbClr>
                  </a:outerShdw>
                </a:effectLst>
                <a:latin typeface="+mn-lt"/>
              </a:rPr>
              <a:t> the LORD, that I will sow the house of Israel and the house of Judah with the seed of man, and with the seed of beast.</a:t>
            </a:r>
          </a:p>
          <a:p>
            <a:pPr eaLnBrk="1" fontAlgn="auto" hangingPunct="1">
              <a:spcBef>
                <a:spcPts val="0"/>
              </a:spcBef>
              <a:spcAft>
                <a:spcPts val="0"/>
              </a:spcAft>
              <a:defRPr/>
            </a:pPr>
            <a:r>
              <a:rPr lang="en-US" sz="3200" dirty="0">
                <a:effectLst>
                  <a:outerShdw blurRad="38100" dist="38100" dir="2700000" algn="tl">
                    <a:srgbClr val="000000">
                      <a:alpha val="43137"/>
                    </a:srgbClr>
                  </a:outerShdw>
                </a:effectLst>
                <a:latin typeface="+mn-lt"/>
              </a:rPr>
              <a:t>28 And it shall come to pass, that like as I have watched over them, to </a:t>
            </a:r>
            <a:r>
              <a:rPr lang="en-US" sz="3200" u="sng" dirty="0">
                <a:effectLst>
                  <a:outerShdw blurRad="38100" dist="38100" dir="2700000" algn="tl">
                    <a:srgbClr val="000000">
                      <a:alpha val="43137"/>
                    </a:srgbClr>
                  </a:outerShdw>
                </a:effectLst>
                <a:latin typeface="+mn-lt"/>
              </a:rPr>
              <a:t>pluck up, and to break down, and to throw down, and to destroy</a:t>
            </a:r>
            <a:r>
              <a:rPr lang="en-US" sz="3200" dirty="0">
                <a:effectLst>
                  <a:outerShdw blurRad="38100" dist="38100" dir="2700000" algn="tl">
                    <a:srgbClr val="000000">
                      <a:alpha val="43137"/>
                    </a:srgbClr>
                  </a:outerShdw>
                </a:effectLst>
                <a:latin typeface="+mn-lt"/>
              </a:rPr>
              <a:t>, and to afflict; so will I watch over them, to build, and to plant, </a:t>
            </a:r>
            <a:r>
              <a:rPr lang="en-US" sz="3200" dirty="0" err="1">
                <a:effectLst>
                  <a:outerShdw blurRad="38100" dist="38100" dir="2700000" algn="tl">
                    <a:srgbClr val="000000">
                      <a:alpha val="43137"/>
                    </a:srgbClr>
                  </a:outerShdw>
                </a:effectLst>
                <a:latin typeface="+mn-lt"/>
              </a:rPr>
              <a:t>saith</a:t>
            </a:r>
            <a:r>
              <a:rPr lang="en-US" sz="3200" dirty="0">
                <a:effectLst>
                  <a:outerShdw blurRad="38100" dist="38100" dir="2700000" algn="tl">
                    <a:srgbClr val="000000">
                      <a:alpha val="43137"/>
                    </a:srgbClr>
                  </a:outerShdw>
                </a:effectLst>
                <a:latin typeface="+mn-lt"/>
              </a:rPr>
              <a:t> the LORD.”</a:t>
            </a:r>
            <a:endParaRPr lang="en-US" dirty="0">
              <a:effectLst>
                <a:outerShdw blurRad="38100" dist="38100" dir="2700000" algn="tl">
                  <a:srgbClr val="000000">
                    <a:alpha val="43137"/>
                  </a:srgbClr>
                </a:outerShdw>
              </a:effectLst>
              <a:latin typeface="+mn-lt"/>
            </a:endParaRPr>
          </a:p>
        </p:txBody>
      </p:sp>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BE5D6"/>
        </a:solidFill>
        <a:effectLst/>
      </p:bgPr>
    </p:bg>
    <p:spTree>
      <p:nvGrpSpPr>
        <p:cNvPr id="1" name=""/>
        <p:cNvGrpSpPr/>
        <p:nvPr/>
      </p:nvGrpSpPr>
      <p:grpSpPr>
        <a:xfrm>
          <a:off x="0" y="0"/>
          <a:ext cx="0" cy="0"/>
          <a:chOff x="0" y="0"/>
          <a:chExt cx="0" cy="0"/>
        </a:xfrm>
      </p:grpSpPr>
      <p:sp>
        <p:nvSpPr>
          <p:cNvPr id="2" name="TextBox 1"/>
          <p:cNvSpPr txBox="1"/>
          <p:nvPr/>
        </p:nvSpPr>
        <p:spPr>
          <a:xfrm>
            <a:off x="1141413" y="354013"/>
            <a:ext cx="9182100" cy="769937"/>
          </a:xfrm>
          <a:prstGeom prst="rect">
            <a:avLst/>
          </a:prstGeom>
          <a:noFill/>
        </p:spPr>
        <p:txBody>
          <a:bodyPr>
            <a:spAutoFit/>
          </a:bodyPr>
          <a:lstStyle/>
          <a:p>
            <a:pPr eaLnBrk="1" fontAlgn="auto" hangingPunct="1">
              <a:spcBef>
                <a:spcPts val="0"/>
              </a:spcBef>
              <a:spcAft>
                <a:spcPts val="0"/>
              </a:spcAft>
              <a:defRPr/>
            </a:pPr>
            <a:r>
              <a:rPr lang="en-US" sz="4400" dirty="0">
                <a:effectLst>
                  <a:outerShdw blurRad="38100" dist="38100" dir="2700000" algn="tl">
                    <a:srgbClr val="000000">
                      <a:alpha val="43137"/>
                    </a:srgbClr>
                  </a:outerShdw>
                </a:effectLst>
                <a:latin typeface="+mn-lt"/>
              </a:rPr>
              <a:t>WHEN IS THE NEW COVENANT MADE?</a:t>
            </a:r>
          </a:p>
        </p:txBody>
      </p:sp>
      <p:sp>
        <p:nvSpPr>
          <p:cNvPr id="117763" name="TextBox 11"/>
          <p:cNvSpPr txBox="1">
            <a:spLocks noChangeArrowheads="1"/>
          </p:cNvSpPr>
          <p:nvPr/>
        </p:nvSpPr>
        <p:spPr bwMode="auto">
          <a:xfrm>
            <a:off x="754063" y="1157288"/>
            <a:ext cx="104870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a:t>Other verses as well which place the context at the end of the Gospel Age - Jeremiah 30:9; 31:6-11, 28, 29</a:t>
            </a:r>
            <a:endParaRPr lang="en-US" altLang="en-US" sz="1800"/>
          </a:p>
        </p:txBody>
      </p:sp>
      <p:pic>
        <p:nvPicPr>
          <p:cNvPr id="117764" name="Picture 6" descr="http://images.sodahead.com/profiles/0/0/1/1/8/7/6/5/3/Isaiah-82806073953.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0088" y="2413000"/>
            <a:ext cx="6411912"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413000"/>
            <a:ext cx="6323013"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BE5D6"/>
        </a:solidFill>
        <a:effectLst/>
      </p:bgPr>
    </p:bg>
    <p:spTree>
      <p:nvGrpSpPr>
        <p:cNvPr id="1" name=""/>
        <p:cNvGrpSpPr/>
        <p:nvPr/>
      </p:nvGrpSpPr>
      <p:grpSpPr>
        <a:xfrm>
          <a:off x="0" y="0"/>
          <a:ext cx="0" cy="0"/>
          <a:chOff x="0" y="0"/>
          <a:chExt cx="0" cy="0"/>
        </a:xfrm>
      </p:grpSpPr>
      <p:sp>
        <p:nvSpPr>
          <p:cNvPr id="2" name="TextBox 1"/>
          <p:cNvSpPr txBox="1"/>
          <p:nvPr/>
        </p:nvSpPr>
        <p:spPr>
          <a:xfrm>
            <a:off x="1141413" y="354013"/>
            <a:ext cx="9182100" cy="769937"/>
          </a:xfrm>
          <a:prstGeom prst="rect">
            <a:avLst/>
          </a:prstGeom>
          <a:noFill/>
        </p:spPr>
        <p:txBody>
          <a:bodyPr>
            <a:spAutoFit/>
          </a:bodyPr>
          <a:lstStyle/>
          <a:p>
            <a:pPr eaLnBrk="1" fontAlgn="auto" hangingPunct="1">
              <a:spcBef>
                <a:spcPts val="0"/>
              </a:spcBef>
              <a:spcAft>
                <a:spcPts val="0"/>
              </a:spcAft>
              <a:defRPr/>
            </a:pPr>
            <a:r>
              <a:rPr lang="en-US" sz="4400" dirty="0">
                <a:effectLst>
                  <a:outerShdw blurRad="38100" dist="38100" dir="2700000" algn="tl">
                    <a:srgbClr val="000000">
                      <a:alpha val="43137"/>
                    </a:srgbClr>
                  </a:outerShdw>
                </a:effectLst>
                <a:latin typeface="+mn-lt"/>
              </a:rPr>
              <a:t>WHEN IS THE NEW COVENANT MADE?</a:t>
            </a:r>
          </a:p>
        </p:txBody>
      </p:sp>
      <p:sp>
        <p:nvSpPr>
          <p:cNvPr id="133124" name="TextBox 4"/>
          <p:cNvSpPr txBox="1">
            <a:spLocks noChangeArrowheads="1"/>
          </p:cNvSpPr>
          <p:nvPr/>
        </p:nvSpPr>
        <p:spPr bwMode="auto">
          <a:xfrm>
            <a:off x="655638" y="1123950"/>
            <a:ext cx="1082198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a:t>Scriptures speak of the New Covenant with Israel in kingdom -Jer 32:37-40; Ez 16:59-63; Ez 20:33-38; Ez 37:23-28; Isa 55:3-5</a:t>
            </a:r>
            <a:endParaRPr lang="en-US" altLang="en-US" sz="1800"/>
          </a:p>
        </p:txBody>
      </p:sp>
      <p:pic>
        <p:nvPicPr>
          <p:cNvPr id="119812" name="Picture 6" descr="http://images.sodahead.com/profiles/0/0/1/1/8/7/6/5/3/Isaiah-82806073953.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0088" y="2413000"/>
            <a:ext cx="6411912"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413000"/>
            <a:ext cx="6323013"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3124"/>
                                        </p:tgtEl>
                                        <p:attrNameLst>
                                          <p:attrName>style.visibility</p:attrName>
                                        </p:attrNameLst>
                                      </p:cBhvr>
                                      <p:to>
                                        <p:strVal val="visible"/>
                                      </p:to>
                                    </p:set>
                                    <p:animEffect transition="in" filter="fade">
                                      <p:cBhvr>
                                        <p:cTn id="7" dur="1000"/>
                                        <p:tgtEl>
                                          <p:spTgt spid="133124"/>
                                        </p:tgtEl>
                                      </p:cBhvr>
                                    </p:animEffect>
                                    <p:anim calcmode="lin" valueType="num">
                                      <p:cBhvr>
                                        <p:cTn id="8" dur="1000" fill="hold"/>
                                        <p:tgtEl>
                                          <p:spTgt spid="133124"/>
                                        </p:tgtEl>
                                        <p:attrNameLst>
                                          <p:attrName>ppt_x</p:attrName>
                                        </p:attrNameLst>
                                      </p:cBhvr>
                                      <p:tavLst>
                                        <p:tav tm="0">
                                          <p:val>
                                            <p:strVal val="#ppt_x"/>
                                          </p:val>
                                        </p:tav>
                                        <p:tav tm="100000">
                                          <p:val>
                                            <p:strVal val="#ppt_x"/>
                                          </p:val>
                                        </p:tav>
                                      </p:tavLst>
                                    </p:anim>
                                    <p:anim calcmode="lin" valueType="num">
                                      <p:cBhvr>
                                        <p:cTn id="9" dur="1000" fill="hold"/>
                                        <p:tgtEl>
                                          <p:spTgt spid="133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884363" y="233363"/>
            <a:ext cx="7978775" cy="708025"/>
          </a:xfrm>
          <a:prstGeom prst="rect">
            <a:avLst/>
          </a:prstGeom>
          <a:noFill/>
        </p:spPr>
        <p:txBody>
          <a:bodyPr>
            <a:spAutoFit/>
          </a:bodyPr>
          <a:lstStyle/>
          <a:p>
            <a:pPr eaLnBrk="1" fontAlgn="auto" hangingPunct="1">
              <a:spcBef>
                <a:spcPts val="0"/>
              </a:spcBef>
              <a:spcAft>
                <a:spcPts val="0"/>
              </a:spcAft>
              <a:defRPr/>
            </a:pPr>
            <a:r>
              <a:rPr lang="en-US" sz="4000" dirty="0">
                <a:effectLst>
                  <a:outerShdw blurRad="38100" dist="38100" dir="2700000" algn="tl">
                    <a:srgbClr val="000000">
                      <a:alpha val="43137"/>
                    </a:srgbClr>
                  </a:outerShdw>
                </a:effectLst>
                <a:latin typeface="+mn-lt"/>
              </a:rPr>
              <a:t>THE NEW COVENANT IN ROMANS 11</a:t>
            </a:r>
          </a:p>
        </p:txBody>
      </p:sp>
      <p:sp>
        <p:nvSpPr>
          <p:cNvPr id="3" name="TextBox 2"/>
          <p:cNvSpPr txBox="1"/>
          <p:nvPr/>
        </p:nvSpPr>
        <p:spPr>
          <a:xfrm>
            <a:off x="774700" y="1409700"/>
            <a:ext cx="10934700" cy="4308475"/>
          </a:xfrm>
          <a:prstGeom prst="rect">
            <a:avLst/>
          </a:prstGeom>
          <a:noFill/>
        </p:spPr>
        <p:txBody>
          <a:bodyPr>
            <a:spAutoFit/>
          </a:bodyPr>
          <a:lstStyle/>
          <a:p>
            <a:pPr eaLnBrk="1" fontAlgn="auto" hangingPunct="1">
              <a:spcBef>
                <a:spcPts val="0"/>
              </a:spcBef>
              <a:spcAft>
                <a:spcPts val="0"/>
              </a:spcAft>
              <a:defRPr/>
            </a:pPr>
            <a:r>
              <a:rPr lang="en-US" sz="3200" b="1" u="sng" dirty="0">
                <a:latin typeface="+mn-lt"/>
              </a:rPr>
              <a:t>Rom 11:25-29</a:t>
            </a:r>
            <a:r>
              <a:rPr lang="en-US" sz="3200" b="1" dirty="0">
                <a:latin typeface="+mn-lt"/>
              </a:rPr>
              <a:t>  </a:t>
            </a:r>
            <a:r>
              <a:rPr lang="en-US" sz="3200" dirty="0">
                <a:latin typeface="+mn-lt"/>
              </a:rPr>
              <a:t>(NKJV) “25 … blindness in part has happened to Israel </a:t>
            </a:r>
            <a:r>
              <a:rPr lang="en-US" sz="3200" b="1" u="sng" dirty="0">
                <a:latin typeface="+mn-lt"/>
              </a:rPr>
              <a:t>until the fullness of the Gentiles has come in</a:t>
            </a:r>
            <a:r>
              <a:rPr lang="en-US" sz="3200" dirty="0">
                <a:latin typeface="+mn-lt"/>
              </a:rPr>
              <a:t>.   26 And so all Israel will be saved, as it is written: "The Deliverer will come out of Zion,  And He will turn away ungodliness from Jacob;  27 For this is My covenant with them, When I take away their sins."   28 Concerning the gospel they are enemies for your sake, but concerning the election they are beloved for the sake of the fathers. 29 For the gifts and the calling of God are irrevocable.”</a:t>
            </a:r>
            <a:endParaRPr lang="en-US" sz="3200" dirty="0">
              <a:effectLst>
                <a:outerShdw blurRad="50800" dist="38100" algn="tr" rotWithShape="0">
                  <a:prstClr val="black">
                    <a:alpha val="40000"/>
                  </a:prstClr>
                </a:outerShdw>
              </a:effectLst>
              <a:latin typeface="+mn-lt"/>
            </a:endParaRPr>
          </a:p>
          <a:p>
            <a:pPr eaLnBrk="1" fontAlgn="auto" hangingPunct="1">
              <a:spcBef>
                <a:spcPts val="0"/>
              </a:spcBef>
              <a:spcAft>
                <a:spcPts val="0"/>
              </a:spcAft>
              <a:defRPr/>
            </a:pPr>
            <a:endParaRPr lang="en-US" dirty="0">
              <a:latin typeface="+mn-lt"/>
            </a:endParaRPr>
          </a:p>
        </p:txBody>
      </p:sp>
    </p:spTree>
  </p:cSld>
  <p:clrMapOvr>
    <a:masterClrMapping/>
  </p:clrMapOvr>
  <p:transition spd="slow">
    <p:circl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884363" y="233363"/>
            <a:ext cx="7978775" cy="708025"/>
          </a:xfrm>
          <a:prstGeom prst="rect">
            <a:avLst/>
          </a:prstGeom>
          <a:noFill/>
        </p:spPr>
        <p:txBody>
          <a:bodyPr>
            <a:spAutoFit/>
          </a:bodyPr>
          <a:lstStyle/>
          <a:p>
            <a:pPr eaLnBrk="1" fontAlgn="auto" hangingPunct="1">
              <a:spcBef>
                <a:spcPts val="0"/>
              </a:spcBef>
              <a:spcAft>
                <a:spcPts val="0"/>
              </a:spcAft>
              <a:defRPr/>
            </a:pPr>
            <a:r>
              <a:rPr lang="en-US" sz="4000" dirty="0">
                <a:effectLst>
                  <a:outerShdw blurRad="38100" dist="38100" dir="2700000" algn="tl">
                    <a:srgbClr val="000000">
                      <a:alpha val="43137"/>
                    </a:srgbClr>
                  </a:outerShdw>
                </a:effectLst>
                <a:latin typeface="+mn-lt"/>
              </a:rPr>
              <a:t>THE NEW COVENANT IN ROMANS 11</a:t>
            </a:r>
          </a:p>
        </p:txBody>
      </p:sp>
      <p:sp>
        <p:nvSpPr>
          <p:cNvPr id="3" name="TextBox 2"/>
          <p:cNvSpPr txBox="1"/>
          <p:nvPr/>
        </p:nvSpPr>
        <p:spPr>
          <a:xfrm>
            <a:off x="774700" y="1409700"/>
            <a:ext cx="10934700" cy="4308475"/>
          </a:xfrm>
          <a:prstGeom prst="rect">
            <a:avLst/>
          </a:prstGeom>
          <a:noFill/>
        </p:spPr>
        <p:txBody>
          <a:bodyPr>
            <a:spAutoFit/>
          </a:bodyPr>
          <a:lstStyle/>
          <a:p>
            <a:pPr eaLnBrk="1" fontAlgn="auto" hangingPunct="1">
              <a:spcBef>
                <a:spcPts val="0"/>
              </a:spcBef>
              <a:spcAft>
                <a:spcPts val="0"/>
              </a:spcAft>
              <a:defRPr/>
            </a:pPr>
            <a:r>
              <a:rPr lang="en-US" sz="3200" b="1" u="sng" dirty="0">
                <a:latin typeface="+mn-lt"/>
              </a:rPr>
              <a:t>Rom 11:25-29</a:t>
            </a:r>
            <a:r>
              <a:rPr lang="en-US" sz="3200" b="1" dirty="0">
                <a:latin typeface="+mn-lt"/>
              </a:rPr>
              <a:t>  </a:t>
            </a:r>
            <a:r>
              <a:rPr lang="en-US" sz="3200" dirty="0">
                <a:latin typeface="+mn-lt"/>
              </a:rPr>
              <a:t>(NKJV) “25 … blindness in part has happened to Israel until the fullness of the Gentiles has come in.   26 And so </a:t>
            </a:r>
            <a:r>
              <a:rPr lang="en-US" sz="3200" b="1" u="sng" dirty="0">
                <a:latin typeface="+mn-lt"/>
              </a:rPr>
              <a:t>all Israel will be saved</a:t>
            </a:r>
            <a:r>
              <a:rPr lang="en-US" sz="3200" dirty="0">
                <a:latin typeface="+mn-lt"/>
              </a:rPr>
              <a:t>, as it is written: "The Deliverer will come out of Zion,  And He will turn away ungodliness from Jacob;  27 For this is </a:t>
            </a:r>
            <a:r>
              <a:rPr lang="en-US" sz="3200" b="1" u="sng" dirty="0">
                <a:latin typeface="+mn-lt"/>
              </a:rPr>
              <a:t>My covenant </a:t>
            </a:r>
            <a:r>
              <a:rPr lang="en-US" sz="3200" dirty="0">
                <a:latin typeface="+mn-lt"/>
              </a:rPr>
              <a:t>with them, </a:t>
            </a:r>
            <a:r>
              <a:rPr lang="en-US" sz="3200" b="1" u="sng" dirty="0">
                <a:latin typeface="+mn-lt"/>
              </a:rPr>
              <a:t>When I take away their sins</a:t>
            </a:r>
            <a:r>
              <a:rPr lang="en-US" sz="3200" dirty="0">
                <a:latin typeface="+mn-lt"/>
              </a:rPr>
              <a:t>."   28 Concerning the gospel they are enemies for your sake, but concerning the election they are beloved for the sake of the fathers. 29 For the gifts and the calling of God are irrevocable.”</a:t>
            </a:r>
            <a:endParaRPr lang="en-US" sz="3200" dirty="0">
              <a:effectLst>
                <a:outerShdw blurRad="50800" dist="38100" algn="tr" rotWithShape="0">
                  <a:prstClr val="black">
                    <a:alpha val="40000"/>
                  </a:prstClr>
                </a:outerShdw>
              </a:effectLst>
              <a:latin typeface="+mn-lt"/>
            </a:endParaRPr>
          </a:p>
          <a:p>
            <a:pPr eaLnBrk="1" fontAlgn="auto" hangingPunct="1">
              <a:spcBef>
                <a:spcPts val="0"/>
              </a:spcBef>
              <a:spcAft>
                <a:spcPts val="0"/>
              </a:spcAft>
              <a:defRPr/>
            </a:pPr>
            <a:endParaRPr lang="en-US" dirty="0">
              <a:latin typeface="+mn-lt"/>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884363" y="233363"/>
            <a:ext cx="7978775" cy="708025"/>
          </a:xfrm>
          <a:prstGeom prst="rect">
            <a:avLst/>
          </a:prstGeom>
          <a:noFill/>
        </p:spPr>
        <p:txBody>
          <a:bodyPr>
            <a:spAutoFit/>
          </a:bodyPr>
          <a:lstStyle/>
          <a:p>
            <a:pPr eaLnBrk="1" fontAlgn="auto" hangingPunct="1">
              <a:spcBef>
                <a:spcPts val="0"/>
              </a:spcBef>
              <a:spcAft>
                <a:spcPts val="0"/>
              </a:spcAft>
              <a:defRPr/>
            </a:pPr>
            <a:r>
              <a:rPr lang="en-US" sz="4000" dirty="0">
                <a:effectLst>
                  <a:outerShdw blurRad="38100" dist="38100" dir="2700000" algn="tl">
                    <a:srgbClr val="000000">
                      <a:alpha val="43137"/>
                    </a:srgbClr>
                  </a:outerShdw>
                </a:effectLst>
                <a:latin typeface="+mn-lt"/>
              </a:rPr>
              <a:t>THE NEW COVENANT IN ROMANS 11</a:t>
            </a:r>
          </a:p>
        </p:txBody>
      </p:sp>
      <p:sp>
        <p:nvSpPr>
          <p:cNvPr id="3" name="TextBox 2"/>
          <p:cNvSpPr txBox="1"/>
          <p:nvPr/>
        </p:nvSpPr>
        <p:spPr>
          <a:xfrm>
            <a:off x="774700" y="1409700"/>
            <a:ext cx="10934700" cy="4308475"/>
          </a:xfrm>
          <a:prstGeom prst="rect">
            <a:avLst/>
          </a:prstGeom>
          <a:noFill/>
        </p:spPr>
        <p:txBody>
          <a:bodyPr>
            <a:spAutoFit/>
          </a:bodyPr>
          <a:lstStyle/>
          <a:p>
            <a:pPr eaLnBrk="1" fontAlgn="auto" hangingPunct="1">
              <a:spcBef>
                <a:spcPts val="0"/>
              </a:spcBef>
              <a:spcAft>
                <a:spcPts val="0"/>
              </a:spcAft>
              <a:defRPr/>
            </a:pPr>
            <a:r>
              <a:rPr lang="en-US" sz="3200" b="1" u="sng" dirty="0">
                <a:latin typeface="+mn-lt"/>
              </a:rPr>
              <a:t>Rom 11:25-29</a:t>
            </a:r>
            <a:r>
              <a:rPr lang="en-US" sz="3200" b="1" dirty="0">
                <a:latin typeface="+mn-lt"/>
              </a:rPr>
              <a:t>  </a:t>
            </a:r>
            <a:r>
              <a:rPr lang="en-US" sz="3200" dirty="0">
                <a:latin typeface="+mn-lt"/>
              </a:rPr>
              <a:t>(NKJV) “25 … blindness in part has happened to Israel until the fullness of the Gentiles has come in.   26 And so all Israel will be saved, as it is written: "The Deliverer will come out of Zion,  And He will turn away ungodliness from Jacob;  27 For this is My covenant with them, When I take away their sins."   28 Concerning the gospel they are enemies for your sake, but concerning the election they are beloved for the sake of the fathers. 29 For the </a:t>
            </a:r>
            <a:r>
              <a:rPr lang="en-US" sz="3200" b="1" u="sng" dirty="0">
                <a:latin typeface="+mn-lt"/>
              </a:rPr>
              <a:t>gifts and the calling of God are irrevocable</a:t>
            </a:r>
            <a:r>
              <a:rPr lang="en-US" sz="3200" dirty="0">
                <a:latin typeface="+mn-lt"/>
              </a:rPr>
              <a:t>.”</a:t>
            </a:r>
            <a:endParaRPr lang="en-US" sz="3200" dirty="0">
              <a:effectLst>
                <a:outerShdw blurRad="50800" dist="38100" algn="tr" rotWithShape="0">
                  <a:prstClr val="black">
                    <a:alpha val="40000"/>
                  </a:prstClr>
                </a:outerShdw>
              </a:effectLst>
              <a:latin typeface="+mn-lt"/>
            </a:endParaRPr>
          </a:p>
          <a:p>
            <a:pPr eaLnBrk="1" fontAlgn="auto" hangingPunct="1">
              <a:spcBef>
                <a:spcPts val="0"/>
              </a:spcBef>
              <a:spcAft>
                <a:spcPts val="0"/>
              </a:spcAft>
              <a:defRPr/>
            </a:pPr>
            <a:endParaRPr lang="en-US" dirty="0">
              <a:latin typeface="+mn-lt"/>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ear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3"/>
          <p:cNvSpPr txBox="1">
            <a:spLocks noChangeArrowheads="1"/>
          </p:cNvSpPr>
          <p:nvPr/>
        </p:nvSpPr>
        <p:spPr bwMode="auto">
          <a:xfrm>
            <a:off x="1676400" y="0"/>
            <a:ext cx="8763000" cy="18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900" b="1">
                <a:solidFill>
                  <a:srgbClr val="FFFFFF"/>
                </a:solidFill>
                <a:cs typeface="Arial" panose="020B0604020202020204" pitchFamily="34" charset="0"/>
              </a:rPr>
              <a:t>Summer and winter, and springtime and harvest,</a:t>
            </a:r>
            <a:br>
              <a:rPr lang="en-US" altLang="en-US" sz="2900" b="1">
                <a:solidFill>
                  <a:srgbClr val="FFFFFF"/>
                </a:solidFill>
                <a:cs typeface="Arial" panose="020B0604020202020204" pitchFamily="34" charset="0"/>
              </a:rPr>
            </a:br>
            <a:r>
              <a:rPr lang="en-US" altLang="en-US" sz="2900" b="1">
                <a:solidFill>
                  <a:srgbClr val="FFFFFF"/>
                </a:solidFill>
                <a:cs typeface="Arial" panose="020B0604020202020204" pitchFamily="34" charset="0"/>
              </a:rPr>
              <a:t>Sun, moon and stars in their courses above,</a:t>
            </a:r>
            <a:br>
              <a:rPr lang="en-US" altLang="en-US" sz="2900" b="1">
                <a:solidFill>
                  <a:srgbClr val="FFFFFF"/>
                </a:solidFill>
                <a:cs typeface="Arial" panose="020B0604020202020204" pitchFamily="34" charset="0"/>
              </a:rPr>
            </a:br>
            <a:r>
              <a:rPr lang="en-US" altLang="en-US" sz="2900" b="1">
                <a:solidFill>
                  <a:srgbClr val="FFFFFF"/>
                </a:solidFill>
                <a:cs typeface="Arial" panose="020B0604020202020204" pitchFamily="34" charset="0"/>
              </a:rPr>
              <a:t>Join with all nature in manifold witness,</a:t>
            </a:r>
            <a:br>
              <a:rPr lang="en-US" altLang="en-US" sz="2900" b="1">
                <a:solidFill>
                  <a:srgbClr val="FFFFFF"/>
                </a:solidFill>
                <a:cs typeface="Arial" panose="020B0604020202020204" pitchFamily="34" charset="0"/>
              </a:rPr>
            </a:br>
            <a:r>
              <a:rPr lang="en-US" altLang="en-US" sz="2900" b="1">
                <a:solidFill>
                  <a:srgbClr val="FFFFFF"/>
                </a:solidFill>
                <a:cs typeface="Arial" panose="020B0604020202020204" pitchFamily="34" charset="0"/>
              </a:rPr>
              <a:t>To Thy great faithfulness, mercy and love.</a:t>
            </a:r>
          </a:p>
        </p:txBody>
      </p:sp>
      <p:pic>
        <p:nvPicPr>
          <p:cNvPr id="35844" name="Picture 4" descr="moon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57150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descr="su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6738" y="3814763"/>
            <a:ext cx="2057401"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690563" y="261938"/>
            <a:ext cx="10720387" cy="706437"/>
          </a:xfrm>
          <a:prstGeom prst="rect">
            <a:avLst/>
          </a:prstGeom>
          <a:noFill/>
        </p:spPr>
        <p:txBody>
          <a:bodyPr>
            <a:spAutoFit/>
          </a:bodyPr>
          <a:lstStyle/>
          <a:p>
            <a:pPr eaLnBrk="1" fontAlgn="auto" hangingPunct="1">
              <a:spcBef>
                <a:spcPts val="0"/>
              </a:spcBef>
              <a:spcAft>
                <a:spcPts val="0"/>
              </a:spcAft>
              <a:defRPr/>
            </a:pPr>
            <a:r>
              <a:rPr lang="en-US" sz="4000" dirty="0">
                <a:effectLst>
                  <a:outerShdw blurRad="38100" dist="38100" dir="2700000" algn="tl">
                    <a:srgbClr val="000000">
                      <a:alpha val="43137"/>
                    </a:srgbClr>
                  </a:outerShdw>
                </a:effectLst>
                <a:latin typeface="+mn-lt"/>
              </a:rPr>
              <a:t>HOW IS JESUS A SURETY OF A BETTER COVENANT?</a:t>
            </a:r>
          </a:p>
        </p:txBody>
      </p:sp>
      <p:sp>
        <p:nvSpPr>
          <p:cNvPr id="128003" name="TextBox 2"/>
          <p:cNvSpPr txBox="1">
            <a:spLocks noChangeArrowheads="1"/>
          </p:cNvSpPr>
          <p:nvPr/>
        </p:nvSpPr>
        <p:spPr bwMode="auto">
          <a:xfrm>
            <a:off x="690563" y="1154113"/>
            <a:ext cx="10934700"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274638" algn="l"/>
                <a:tab pos="549275" algn="l"/>
                <a:tab pos="1096963" algn="l"/>
                <a:tab pos="1646238" algn="l"/>
                <a:tab pos="2193925" algn="l"/>
                <a:tab pos="2925763" algn="l"/>
                <a:tab pos="3657600" algn="l"/>
                <a:tab pos="4572000" algn="l"/>
                <a:tab pos="5394325" algn="l"/>
                <a:tab pos="6126163"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274638" algn="l"/>
                <a:tab pos="549275" algn="l"/>
                <a:tab pos="1096963" algn="l"/>
                <a:tab pos="1646238" algn="l"/>
                <a:tab pos="2193925" algn="l"/>
                <a:tab pos="2925763" algn="l"/>
                <a:tab pos="3657600" algn="l"/>
                <a:tab pos="4572000" algn="l"/>
                <a:tab pos="5394325" algn="l"/>
                <a:tab pos="6126163"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274638" algn="l"/>
                <a:tab pos="549275" algn="l"/>
                <a:tab pos="1096963" algn="l"/>
                <a:tab pos="1646238" algn="l"/>
                <a:tab pos="2193925" algn="l"/>
                <a:tab pos="2925763" algn="l"/>
                <a:tab pos="3657600" algn="l"/>
                <a:tab pos="4572000" algn="l"/>
                <a:tab pos="5394325" algn="l"/>
                <a:tab pos="612616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74638" algn="l"/>
                <a:tab pos="549275" algn="l"/>
                <a:tab pos="1096963" algn="l"/>
                <a:tab pos="1646238" algn="l"/>
                <a:tab pos="2193925" algn="l"/>
                <a:tab pos="2925763" algn="l"/>
                <a:tab pos="3657600" algn="l"/>
                <a:tab pos="4572000" algn="l"/>
                <a:tab pos="5394325" algn="l"/>
                <a:tab pos="612616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74638" algn="l"/>
                <a:tab pos="549275" algn="l"/>
                <a:tab pos="1096963" algn="l"/>
                <a:tab pos="1646238" algn="l"/>
                <a:tab pos="2193925" algn="l"/>
                <a:tab pos="2925763" algn="l"/>
                <a:tab pos="3657600" algn="l"/>
                <a:tab pos="4572000" algn="l"/>
                <a:tab pos="5394325" algn="l"/>
                <a:tab pos="612616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74638" algn="l"/>
                <a:tab pos="549275" algn="l"/>
                <a:tab pos="1096963" algn="l"/>
                <a:tab pos="1646238" algn="l"/>
                <a:tab pos="2193925" algn="l"/>
                <a:tab pos="2925763" algn="l"/>
                <a:tab pos="3657600" algn="l"/>
                <a:tab pos="4572000" algn="l"/>
                <a:tab pos="5394325" algn="l"/>
                <a:tab pos="612616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74638" algn="l"/>
                <a:tab pos="549275" algn="l"/>
                <a:tab pos="1096963" algn="l"/>
                <a:tab pos="1646238" algn="l"/>
                <a:tab pos="2193925" algn="l"/>
                <a:tab pos="2925763" algn="l"/>
                <a:tab pos="3657600" algn="l"/>
                <a:tab pos="4572000" algn="l"/>
                <a:tab pos="5394325" algn="l"/>
                <a:tab pos="612616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74638" algn="l"/>
                <a:tab pos="549275" algn="l"/>
                <a:tab pos="1096963" algn="l"/>
                <a:tab pos="1646238" algn="l"/>
                <a:tab pos="2193925" algn="l"/>
                <a:tab pos="2925763" algn="l"/>
                <a:tab pos="3657600" algn="l"/>
                <a:tab pos="4572000" algn="l"/>
                <a:tab pos="5394325" algn="l"/>
                <a:tab pos="612616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74638" algn="l"/>
                <a:tab pos="549275" algn="l"/>
                <a:tab pos="1096963" algn="l"/>
                <a:tab pos="1646238" algn="l"/>
                <a:tab pos="2193925" algn="l"/>
                <a:tab pos="2925763" algn="l"/>
                <a:tab pos="3657600" algn="l"/>
                <a:tab pos="4572000" algn="l"/>
                <a:tab pos="5394325" algn="l"/>
                <a:tab pos="6126163" algn="l"/>
              </a:tabLst>
              <a:defRPr>
                <a:solidFill>
                  <a:schemeClr val="tx1"/>
                </a:solidFill>
                <a:latin typeface="Calibri" panose="020F0502020204030204" pitchFamily="34" charset="0"/>
              </a:defRPr>
            </a:lvl9pPr>
          </a:lstStyle>
          <a:p>
            <a:pPr>
              <a:lnSpc>
                <a:spcPct val="100000"/>
              </a:lnSpc>
              <a:spcBef>
                <a:spcPct val="0"/>
              </a:spcBef>
              <a:buFontTx/>
              <a:buNone/>
            </a:pPr>
            <a:r>
              <a:rPr lang="en-US" altLang="en-US" sz="3200" b="1" u="sng">
                <a:latin typeface="Arial" panose="020B0604020202020204" pitchFamily="34" charset="0"/>
                <a:ea typeface="Times New Roman" panose="02020603050405020304" pitchFamily="18" charset="0"/>
                <a:cs typeface="Arial" panose="020B0604020202020204" pitchFamily="34" charset="0"/>
              </a:rPr>
              <a:t>Hebrews 7:22</a:t>
            </a:r>
            <a:r>
              <a:rPr lang="en-US" altLang="en-US" sz="3200" u="sng">
                <a:latin typeface="Arial" panose="020B0604020202020204" pitchFamily="34" charset="0"/>
                <a:ea typeface="Times New Roman" panose="02020603050405020304" pitchFamily="18" charset="0"/>
                <a:cs typeface="Arial" panose="020B0604020202020204" pitchFamily="34" charset="0"/>
              </a:rPr>
              <a:t>:</a:t>
            </a:r>
            <a:r>
              <a:rPr lang="en-US" altLang="en-US" sz="3200">
                <a:latin typeface="Arial" panose="020B0604020202020204" pitchFamily="34" charset="0"/>
                <a:ea typeface="Times New Roman" panose="02020603050405020304" pitchFamily="18" charset="0"/>
                <a:cs typeface="Arial" panose="020B0604020202020204" pitchFamily="34" charset="0"/>
              </a:rPr>
              <a:t> (Wilson's Diaglott) “…but by so much has Jesus become the PLEDGE of a Better Covenant.”</a:t>
            </a:r>
          </a:p>
          <a:p>
            <a:pPr eaLnBrk="1" hangingPunct="1">
              <a:lnSpc>
                <a:spcPct val="100000"/>
              </a:lnSpc>
              <a:spcBef>
                <a:spcPct val="0"/>
              </a:spcBef>
              <a:buFontTx/>
              <a:buNone/>
            </a:pPr>
            <a:endParaRPr lang="en-US" altLang="en-US" sz="1800">
              <a:ea typeface="Times New Roman" panose="02020603050405020304" pitchFamily="18" charset="0"/>
              <a:cs typeface="Arial" panose="020B0604020202020204" pitchFamily="34" charset="0"/>
            </a:endParaRPr>
          </a:p>
        </p:txBody>
      </p:sp>
      <p:sp>
        <p:nvSpPr>
          <p:cNvPr id="5" name="TextBox 4"/>
          <p:cNvSpPr txBox="1">
            <a:spLocks noChangeArrowheads="1"/>
          </p:cNvSpPr>
          <p:nvPr/>
        </p:nvSpPr>
        <p:spPr bwMode="auto">
          <a:xfrm>
            <a:off x="755650" y="2436813"/>
            <a:ext cx="1059021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u="sng"/>
              <a:t>Strong's #1450</a:t>
            </a:r>
            <a:r>
              <a:rPr lang="en-US" altLang="en-US" sz="3200"/>
              <a:t>:  pledged (as if articulated [joined] by a member)  i.e. a bondsman</a:t>
            </a:r>
          </a:p>
        </p:txBody>
      </p:sp>
      <p:sp>
        <p:nvSpPr>
          <p:cNvPr id="6" name="TextBox 5"/>
          <p:cNvSpPr txBox="1"/>
          <p:nvPr/>
        </p:nvSpPr>
        <p:spPr>
          <a:xfrm>
            <a:off x="755650" y="3632200"/>
            <a:ext cx="10590213" cy="2554288"/>
          </a:xfrm>
          <a:prstGeom prst="rect">
            <a:avLst/>
          </a:prstGeom>
          <a:noFill/>
        </p:spPr>
        <p:txBody>
          <a:bodyPr>
            <a:spAutoFit/>
          </a:bodyPr>
          <a:lstStyle/>
          <a:p>
            <a:pPr eaLnBrk="1" fontAlgn="auto" hangingPunct="1">
              <a:spcBef>
                <a:spcPts val="0"/>
              </a:spcBef>
              <a:spcAft>
                <a:spcPts val="0"/>
              </a:spcAft>
              <a:defRPr/>
            </a:pPr>
            <a:r>
              <a:rPr lang="en-US" sz="3200" u="sng" dirty="0">
                <a:latin typeface="+mn-lt"/>
              </a:rPr>
              <a:t>R. Milligan, New Testament Commentary, Vol. IX:</a:t>
            </a:r>
            <a:r>
              <a:rPr lang="en-US" sz="3200" dirty="0">
                <a:latin typeface="+mn-lt"/>
              </a:rPr>
              <a:t>  </a:t>
            </a:r>
            <a:r>
              <a:rPr lang="en-US" sz="3200" i="1" dirty="0">
                <a:latin typeface="+mn-lt"/>
              </a:rPr>
              <a:t>the word </a:t>
            </a:r>
            <a:r>
              <a:rPr lang="en-US" sz="3200" i="1" dirty="0" err="1">
                <a:latin typeface="+mn-lt"/>
              </a:rPr>
              <a:t>egguos</a:t>
            </a:r>
            <a:r>
              <a:rPr lang="en-US" sz="3200" i="1" dirty="0">
                <a:latin typeface="+mn-lt"/>
              </a:rPr>
              <a:t> does not occur elsewhere in the New Testament; but in classic Greek it means a surety, a sponsor, or a bondsman: one who pledges his name, property, or influence that a promise </a:t>
            </a:r>
            <a:r>
              <a:rPr lang="en-US" sz="3200" i="1" u="sng" dirty="0">
                <a:latin typeface="+mn-lt"/>
              </a:rPr>
              <a:t>SHALL BE FULFILLED</a:t>
            </a:r>
            <a:r>
              <a:rPr lang="en-US" sz="3200" i="1" dirty="0">
                <a:latin typeface="+mn-lt"/>
              </a:rPr>
              <a:t>, or that something else </a:t>
            </a:r>
            <a:r>
              <a:rPr lang="en-US" sz="3200" i="1" u="sng" dirty="0">
                <a:latin typeface="+mn-lt"/>
              </a:rPr>
              <a:t>SHALL BE DONE</a:t>
            </a:r>
            <a:r>
              <a:rPr lang="en-US" sz="3200" i="1" dirty="0">
                <a:latin typeface="+mn-lt"/>
              </a:rPr>
              <a:t>. </a:t>
            </a:r>
            <a:endParaRPr lang="en-US" sz="3200" dirty="0">
              <a:effectLst>
                <a:outerShdw blurRad="50800" dist="38100" algn="tr" rotWithShape="0">
                  <a:prstClr val="black">
                    <a:alpha val="40000"/>
                  </a:prstClr>
                </a:outerShdw>
              </a:effectLst>
              <a:latin typeface="+mn-lt"/>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690563" y="261938"/>
            <a:ext cx="10720387" cy="706437"/>
          </a:xfrm>
          <a:prstGeom prst="rect">
            <a:avLst/>
          </a:prstGeom>
          <a:noFill/>
        </p:spPr>
        <p:txBody>
          <a:bodyPr>
            <a:spAutoFit/>
          </a:bodyPr>
          <a:lstStyle/>
          <a:p>
            <a:pPr eaLnBrk="1" fontAlgn="auto" hangingPunct="1">
              <a:spcBef>
                <a:spcPts val="0"/>
              </a:spcBef>
              <a:spcAft>
                <a:spcPts val="0"/>
              </a:spcAft>
              <a:defRPr/>
            </a:pPr>
            <a:r>
              <a:rPr lang="en-US" sz="4000" dirty="0">
                <a:effectLst>
                  <a:outerShdw blurRad="38100" dist="38100" dir="2700000" algn="tl">
                    <a:srgbClr val="000000">
                      <a:alpha val="43137"/>
                    </a:srgbClr>
                  </a:outerShdw>
                </a:effectLst>
                <a:latin typeface="+mn-lt"/>
              </a:rPr>
              <a:t>HOW IS JESUS A SURETY OF A BETTER COVENANT?</a:t>
            </a:r>
          </a:p>
        </p:txBody>
      </p:sp>
      <p:sp>
        <p:nvSpPr>
          <p:cNvPr id="130051" name="TextBox 2"/>
          <p:cNvSpPr txBox="1">
            <a:spLocks noChangeArrowheads="1"/>
          </p:cNvSpPr>
          <p:nvPr/>
        </p:nvSpPr>
        <p:spPr bwMode="auto">
          <a:xfrm>
            <a:off x="690563" y="1154113"/>
            <a:ext cx="10934700"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274638" algn="l"/>
                <a:tab pos="549275" algn="l"/>
                <a:tab pos="1096963" algn="l"/>
                <a:tab pos="1646238" algn="l"/>
                <a:tab pos="2193925" algn="l"/>
                <a:tab pos="2925763" algn="l"/>
                <a:tab pos="3657600" algn="l"/>
                <a:tab pos="4572000" algn="l"/>
                <a:tab pos="5394325" algn="l"/>
                <a:tab pos="6126163"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274638" algn="l"/>
                <a:tab pos="549275" algn="l"/>
                <a:tab pos="1096963" algn="l"/>
                <a:tab pos="1646238" algn="l"/>
                <a:tab pos="2193925" algn="l"/>
                <a:tab pos="2925763" algn="l"/>
                <a:tab pos="3657600" algn="l"/>
                <a:tab pos="4572000" algn="l"/>
                <a:tab pos="5394325" algn="l"/>
                <a:tab pos="6126163"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274638" algn="l"/>
                <a:tab pos="549275" algn="l"/>
                <a:tab pos="1096963" algn="l"/>
                <a:tab pos="1646238" algn="l"/>
                <a:tab pos="2193925" algn="l"/>
                <a:tab pos="2925763" algn="l"/>
                <a:tab pos="3657600" algn="l"/>
                <a:tab pos="4572000" algn="l"/>
                <a:tab pos="5394325" algn="l"/>
                <a:tab pos="612616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74638" algn="l"/>
                <a:tab pos="549275" algn="l"/>
                <a:tab pos="1096963" algn="l"/>
                <a:tab pos="1646238" algn="l"/>
                <a:tab pos="2193925" algn="l"/>
                <a:tab pos="2925763" algn="l"/>
                <a:tab pos="3657600" algn="l"/>
                <a:tab pos="4572000" algn="l"/>
                <a:tab pos="5394325" algn="l"/>
                <a:tab pos="612616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74638" algn="l"/>
                <a:tab pos="549275" algn="l"/>
                <a:tab pos="1096963" algn="l"/>
                <a:tab pos="1646238" algn="l"/>
                <a:tab pos="2193925" algn="l"/>
                <a:tab pos="2925763" algn="l"/>
                <a:tab pos="3657600" algn="l"/>
                <a:tab pos="4572000" algn="l"/>
                <a:tab pos="5394325" algn="l"/>
                <a:tab pos="612616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74638" algn="l"/>
                <a:tab pos="549275" algn="l"/>
                <a:tab pos="1096963" algn="l"/>
                <a:tab pos="1646238" algn="l"/>
                <a:tab pos="2193925" algn="l"/>
                <a:tab pos="2925763" algn="l"/>
                <a:tab pos="3657600" algn="l"/>
                <a:tab pos="4572000" algn="l"/>
                <a:tab pos="5394325" algn="l"/>
                <a:tab pos="612616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74638" algn="l"/>
                <a:tab pos="549275" algn="l"/>
                <a:tab pos="1096963" algn="l"/>
                <a:tab pos="1646238" algn="l"/>
                <a:tab pos="2193925" algn="l"/>
                <a:tab pos="2925763" algn="l"/>
                <a:tab pos="3657600" algn="l"/>
                <a:tab pos="4572000" algn="l"/>
                <a:tab pos="5394325" algn="l"/>
                <a:tab pos="612616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74638" algn="l"/>
                <a:tab pos="549275" algn="l"/>
                <a:tab pos="1096963" algn="l"/>
                <a:tab pos="1646238" algn="l"/>
                <a:tab pos="2193925" algn="l"/>
                <a:tab pos="2925763" algn="l"/>
                <a:tab pos="3657600" algn="l"/>
                <a:tab pos="4572000" algn="l"/>
                <a:tab pos="5394325" algn="l"/>
                <a:tab pos="612616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74638" algn="l"/>
                <a:tab pos="549275" algn="l"/>
                <a:tab pos="1096963" algn="l"/>
                <a:tab pos="1646238" algn="l"/>
                <a:tab pos="2193925" algn="l"/>
                <a:tab pos="2925763" algn="l"/>
                <a:tab pos="3657600" algn="l"/>
                <a:tab pos="4572000" algn="l"/>
                <a:tab pos="5394325" algn="l"/>
                <a:tab pos="6126163" algn="l"/>
              </a:tabLst>
              <a:defRPr>
                <a:solidFill>
                  <a:schemeClr val="tx1"/>
                </a:solidFill>
                <a:latin typeface="Calibri" panose="020F0502020204030204" pitchFamily="34" charset="0"/>
              </a:defRPr>
            </a:lvl9pPr>
          </a:lstStyle>
          <a:p>
            <a:pPr>
              <a:lnSpc>
                <a:spcPct val="100000"/>
              </a:lnSpc>
              <a:spcBef>
                <a:spcPct val="0"/>
              </a:spcBef>
              <a:buFontTx/>
              <a:buNone/>
            </a:pPr>
            <a:r>
              <a:rPr lang="en-US" altLang="en-US" sz="3200" b="1" u="sng">
                <a:latin typeface="Arial" panose="020B0604020202020204" pitchFamily="34" charset="0"/>
                <a:ea typeface="Times New Roman" panose="02020603050405020304" pitchFamily="18" charset="0"/>
                <a:cs typeface="Arial" panose="020B0604020202020204" pitchFamily="34" charset="0"/>
              </a:rPr>
              <a:t>Hebrews 7:22</a:t>
            </a:r>
            <a:r>
              <a:rPr lang="en-US" altLang="en-US" sz="3200" u="sng">
                <a:latin typeface="Arial" panose="020B0604020202020204" pitchFamily="34" charset="0"/>
                <a:ea typeface="Times New Roman" panose="02020603050405020304" pitchFamily="18" charset="0"/>
                <a:cs typeface="Arial" panose="020B0604020202020204" pitchFamily="34" charset="0"/>
              </a:rPr>
              <a:t>:</a:t>
            </a:r>
            <a:r>
              <a:rPr lang="en-US" altLang="en-US" sz="3200">
                <a:latin typeface="Arial" panose="020B0604020202020204" pitchFamily="34" charset="0"/>
                <a:ea typeface="Times New Roman" panose="02020603050405020304" pitchFamily="18" charset="0"/>
                <a:cs typeface="Arial" panose="020B0604020202020204" pitchFamily="34" charset="0"/>
              </a:rPr>
              <a:t> (Wilson's Diaglott) “…but by so much has Jesus become the PLEDGE of a Better Covenant.”</a:t>
            </a:r>
          </a:p>
          <a:p>
            <a:pPr eaLnBrk="1" hangingPunct="1">
              <a:lnSpc>
                <a:spcPct val="100000"/>
              </a:lnSpc>
              <a:spcBef>
                <a:spcPct val="0"/>
              </a:spcBef>
              <a:buFontTx/>
              <a:buNone/>
            </a:pPr>
            <a:endParaRPr lang="en-US" altLang="en-US" sz="1800">
              <a:ea typeface="Times New Roman" panose="02020603050405020304" pitchFamily="18" charset="0"/>
              <a:cs typeface="Arial" panose="020B0604020202020204" pitchFamily="34" charset="0"/>
            </a:endParaRPr>
          </a:p>
        </p:txBody>
      </p:sp>
      <p:sp>
        <p:nvSpPr>
          <p:cNvPr id="130052" name="TextBox 4"/>
          <p:cNvSpPr txBox="1">
            <a:spLocks noChangeArrowheads="1"/>
          </p:cNvSpPr>
          <p:nvPr/>
        </p:nvSpPr>
        <p:spPr bwMode="auto">
          <a:xfrm>
            <a:off x="755650" y="2436813"/>
            <a:ext cx="1059021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u="sng"/>
              <a:t>Strong's #1450</a:t>
            </a:r>
            <a:r>
              <a:rPr lang="en-US" altLang="en-US" sz="3200"/>
              <a:t>:  pledged (as if articulated [joined] by a member)  i.e. a bondsman</a:t>
            </a:r>
          </a:p>
        </p:txBody>
      </p:sp>
      <p:sp>
        <p:nvSpPr>
          <p:cNvPr id="6" name="TextBox 5"/>
          <p:cNvSpPr txBox="1"/>
          <p:nvPr/>
        </p:nvSpPr>
        <p:spPr>
          <a:xfrm>
            <a:off x="755650" y="3632200"/>
            <a:ext cx="10590213" cy="2554288"/>
          </a:xfrm>
          <a:prstGeom prst="rect">
            <a:avLst/>
          </a:prstGeom>
          <a:noFill/>
        </p:spPr>
        <p:txBody>
          <a:bodyPr>
            <a:spAutoFit/>
          </a:bodyPr>
          <a:lstStyle/>
          <a:p>
            <a:pPr eaLnBrk="1" fontAlgn="auto" hangingPunct="1">
              <a:spcBef>
                <a:spcPts val="0"/>
              </a:spcBef>
              <a:spcAft>
                <a:spcPts val="0"/>
              </a:spcAft>
              <a:defRPr/>
            </a:pPr>
            <a:r>
              <a:rPr lang="en-US" sz="3200" u="sng" dirty="0">
                <a:latin typeface="+mn-lt"/>
              </a:rPr>
              <a:t>R. Milligan, New Testament Commentary, Vol. IX:</a:t>
            </a:r>
            <a:r>
              <a:rPr lang="en-US" sz="3200" dirty="0">
                <a:latin typeface="+mn-lt"/>
              </a:rPr>
              <a:t>  </a:t>
            </a:r>
            <a:r>
              <a:rPr lang="en-US" sz="3200" i="1" dirty="0">
                <a:latin typeface="+mn-lt"/>
              </a:rPr>
              <a:t>the word </a:t>
            </a:r>
            <a:r>
              <a:rPr lang="en-US" sz="3200" i="1" dirty="0" err="1">
                <a:latin typeface="+mn-lt"/>
              </a:rPr>
              <a:t>egguos</a:t>
            </a:r>
            <a:r>
              <a:rPr lang="en-US" sz="3200" i="1" dirty="0">
                <a:latin typeface="+mn-lt"/>
              </a:rPr>
              <a:t> does not occur elsewhere in the New Testament; but in classic Greek it means a surety, a sponsor, or a bondsman: one who pledges his name, property, or influence that a promise </a:t>
            </a:r>
            <a:r>
              <a:rPr lang="en-US" sz="3200" i="1" u="sng" dirty="0">
                <a:latin typeface="+mn-lt"/>
              </a:rPr>
              <a:t>SHALL BE FULFILLED</a:t>
            </a:r>
            <a:r>
              <a:rPr lang="en-US" sz="3200" i="1" dirty="0">
                <a:latin typeface="+mn-lt"/>
              </a:rPr>
              <a:t>, or that something else </a:t>
            </a:r>
            <a:r>
              <a:rPr lang="en-US" sz="3200" i="1" u="sng" dirty="0">
                <a:latin typeface="+mn-lt"/>
              </a:rPr>
              <a:t>SHALL BE DONE</a:t>
            </a:r>
            <a:r>
              <a:rPr lang="en-US" sz="3200" i="1" dirty="0">
                <a:latin typeface="+mn-lt"/>
              </a:rPr>
              <a:t>. </a:t>
            </a:r>
            <a:endParaRPr lang="en-US" sz="3200" dirty="0">
              <a:effectLst>
                <a:outerShdw blurRad="50800" dist="38100" algn="tr" rotWithShape="0">
                  <a:prstClr val="black">
                    <a:alpha val="40000"/>
                  </a:prstClr>
                </a:outerShdw>
              </a:effectLst>
              <a:latin typeface="+mn-lt"/>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716088" y="247650"/>
            <a:ext cx="8963025" cy="1447800"/>
          </a:xfrm>
          <a:prstGeom prst="rect">
            <a:avLst/>
          </a:prstGeom>
          <a:noFill/>
        </p:spPr>
        <p:txBody>
          <a:bodyPr>
            <a:spAutoFit/>
          </a:bodyPr>
          <a:lstStyle/>
          <a:p>
            <a:pPr algn="ctr" eaLnBrk="1" fontAlgn="auto" hangingPunct="1">
              <a:spcBef>
                <a:spcPts val="0"/>
              </a:spcBef>
              <a:spcAft>
                <a:spcPts val="0"/>
              </a:spcAft>
              <a:defRPr/>
            </a:pPr>
            <a:r>
              <a:rPr lang="en-US" sz="4400" dirty="0">
                <a:effectLst>
                  <a:outerShdw blurRad="38100" dist="38100" dir="2700000" algn="tl">
                    <a:srgbClr val="000000">
                      <a:alpha val="43137"/>
                    </a:srgbClr>
                  </a:outerShdw>
                </a:effectLst>
                <a:latin typeface="+mn-lt"/>
              </a:rPr>
              <a:t>DOES DRINKING THE BLOOD OF THE COVENANT MEAN WE ARE UNDER IT?</a:t>
            </a:r>
          </a:p>
        </p:txBody>
      </p:sp>
      <p:sp>
        <p:nvSpPr>
          <p:cNvPr id="136195" name="TextBox 2"/>
          <p:cNvSpPr txBox="1">
            <a:spLocks noChangeArrowheads="1"/>
          </p:cNvSpPr>
          <p:nvPr/>
        </p:nvSpPr>
        <p:spPr bwMode="auto">
          <a:xfrm>
            <a:off x="901700" y="1779588"/>
            <a:ext cx="10780713"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en-US" altLang="en-US" sz="3200" b="1" u="sng" dirty="0" smtClean="0"/>
              <a:t>Matt 26:27,28</a:t>
            </a:r>
            <a:r>
              <a:rPr lang="en-US" altLang="en-US" sz="3200" b="1" dirty="0" smtClean="0"/>
              <a:t>  </a:t>
            </a:r>
            <a:r>
              <a:rPr lang="en-US" altLang="en-US" sz="3200" dirty="0" smtClean="0"/>
              <a:t>(NASV) “And when He had taken a cup and given thanks, He gave </a:t>
            </a:r>
            <a:r>
              <a:rPr lang="en-US" altLang="en-US" sz="3200" i="1" dirty="0" smtClean="0"/>
              <a:t>it</a:t>
            </a:r>
            <a:r>
              <a:rPr lang="en-US" altLang="en-US" sz="3200" dirty="0" smtClean="0"/>
              <a:t> to them, saying, "</a:t>
            </a:r>
            <a:r>
              <a:rPr lang="en-US" altLang="en-US" sz="3200" b="1" dirty="0" smtClean="0">
                <a:effectLst>
                  <a:outerShdw blurRad="38100" dist="38100" dir="2700000" algn="tl">
                    <a:srgbClr val="000000">
                      <a:alpha val="43137"/>
                    </a:srgbClr>
                  </a:outerShdw>
                </a:effectLst>
              </a:rPr>
              <a:t>Drink from it</a:t>
            </a:r>
            <a:r>
              <a:rPr lang="en-US" altLang="en-US" sz="3200" dirty="0" smtClean="0"/>
              <a:t>, all of you; for </a:t>
            </a:r>
            <a:r>
              <a:rPr lang="en-US" altLang="en-US" sz="3200" b="1" u="sng" dirty="0" smtClean="0">
                <a:effectLst>
                  <a:outerShdw blurRad="38100" dist="38100" dir="2700000" algn="tl">
                    <a:srgbClr val="000000">
                      <a:alpha val="43137"/>
                    </a:srgbClr>
                  </a:outerShdw>
                </a:effectLst>
              </a:rPr>
              <a:t>this is My blood of the covenant</a:t>
            </a:r>
            <a:r>
              <a:rPr lang="en-US" altLang="en-US" sz="3200" dirty="0" smtClean="0"/>
              <a:t>, which is poured out for many for forgiveness of sins.”  </a:t>
            </a:r>
            <a:endParaRPr lang="en-US" altLang="en-US" sz="1800" dirty="0" smtClean="0"/>
          </a:p>
        </p:txBody>
      </p:sp>
      <p:pic>
        <p:nvPicPr>
          <p:cNvPr id="37895" name="Picture 7" descr="http://passionofchristmovie.com/images/PassionPhot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62375"/>
            <a:ext cx="5710238"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9" descr="https://encrypted-tbn2.gstatic.com/images?q=tbn:ANd9GcQ8ZKpSJKowRJ8revJtHup4_5o9HIYrQ0ChHgabjJbDJwc4tZ4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7988" y="3773488"/>
            <a:ext cx="3959225"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5" descr="http://4.bp.blogspot.com/-iYf4fBhH-yM/T31i1-tIAKI/AAAAAAAAFIw/XZP4Qq0J0x4/s1600/last+supper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7213" y="3789363"/>
            <a:ext cx="4111625" cy="308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7895"/>
                                        </p:tgtEl>
                                        <p:attrNameLst>
                                          <p:attrName>style.visibility</p:attrName>
                                        </p:attrNameLst>
                                      </p:cBhvr>
                                      <p:to>
                                        <p:strVal val="visible"/>
                                      </p:to>
                                    </p:set>
                                    <p:animEffect transition="in" filter="wipe(left)">
                                      <p:cBhvr>
                                        <p:cTn id="7" dur="1000"/>
                                        <p:tgtEl>
                                          <p:spTgt spid="37895"/>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37897"/>
                                        </p:tgtEl>
                                        <p:attrNameLst>
                                          <p:attrName>style.visibility</p:attrName>
                                        </p:attrNameLst>
                                      </p:cBhvr>
                                      <p:to>
                                        <p:strVal val="visible"/>
                                      </p:to>
                                    </p:set>
                                    <p:animEffect transition="in" filter="wipe(left)">
                                      <p:cBhvr>
                                        <p:cTn id="11" dur="1000"/>
                                        <p:tgtEl>
                                          <p:spTgt spid="37897"/>
                                        </p:tgtEl>
                                      </p:cBhvr>
                                    </p:animEffect>
                                  </p:childTnLst>
                                </p:cTn>
                              </p:par>
                            </p:childTnLst>
                          </p:cTn>
                        </p:par>
                        <p:par>
                          <p:cTn id="12" fill="hold" nodeType="afterGroup">
                            <p:stCondLst>
                              <p:cond delay="2000"/>
                            </p:stCondLst>
                            <p:childTnLst>
                              <p:par>
                                <p:cTn id="13" presetID="22" presetClass="entr" presetSubtype="8" fill="hold" nodeType="afterEffect">
                                  <p:stCondLst>
                                    <p:cond delay="0"/>
                                  </p:stCondLst>
                                  <p:childTnLst>
                                    <p:set>
                                      <p:cBhvr>
                                        <p:cTn id="14" dur="1" fill="hold">
                                          <p:stCondLst>
                                            <p:cond delay="0"/>
                                          </p:stCondLst>
                                        </p:cTn>
                                        <p:tgtEl>
                                          <p:spTgt spid="37893"/>
                                        </p:tgtEl>
                                        <p:attrNameLst>
                                          <p:attrName>style.visibility</p:attrName>
                                        </p:attrNameLst>
                                      </p:cBhvr>
                                      <p:to>
                                        <p:strVal val="visible"/>
                                      </p:to>
                                    </p:set>
                                    <p:animEffect transition="in" filter="wipe(left)">
                                      <p:cBhvr>
                                        <p:cTn id="15" dur="1000"/>
                                        <p:tgtEl>
                                          <p:spTgt spid="37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716088" y="247650"/>
            <a:ext cx="8963025" cy="1447800"/>
          </a:xfrm>
          <a:prstGeom prst="rect">
            <a:avLst/>
          </a:prstGeom>
          <a:noFill/>
        </p:spPr>
        <p:txBody>
          <a:bodyPr>
            <a:spAutoFit/>
          </a:bodyPr>
          <a:lstStyle/>
          <a:p>
            <a:pPr algn="ctr" eaLnBrk="1" fontAlgn="auto" hangingPunct="1">
              <a:spcBef>
                <a:spcPts val="0"/>
              </a:spcBef>
              <a:spcAft>
                <a:spcPts val="0"/>
              </a:spcAft>
              <a:defRPr/>
            </a:pPr>
            <a:r>
              <a:rPr lang="en-US" sz="4400" dirty="0">
                <a:effectLst>
                  <a:outerShdw blurRad="38100" dist="38100" dir="2700000" algn="tl">
                    <a:srgbClr val="000000">
                      <a:alpha val="43137"/>
                    </a:srgbClr>
                  </a:outerShdw>
                </a:effectLst>
                <a:latin typeface="+mn-lt"/>
              </a:rPr>
              <a:t>DOES DRINKING THE BLOOD OF THE COVENANT MEAN WE ARE UNDER IT?</a:t>
            </a:r>
          </a:p>
        </p:txBody>
      </p:sp>
      <p:sp>
        <p:nvSpPr>
          <p:cNvPr id="136195" name="TextBox 2"/>
          <p:cNvSpPr txBox="1">
            <a:spLocks noChangeArrowheads="1"/>
          </p:cNvSpPr>
          <p:nvPr/>
        </p:nvSpPr>
        <p:spPr bwMode="auto">
          <a:xfrm>
            <a:off x="901700" y="1779588"/>
            <a:ext cx="10780713"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en-US" altLang="en-US" sz="3200" u="sng" dirty="0" smtClean="0"/>
              <a:t>Matt 26:27,28</a:t>
            </a:r>
            <a:r>
              <a:rPr lang="en-US" altLang="en-US" sz="3200" dirty="0" smtClean="0"/>
              <a:t>  (NASV) “And when He had taken a cup and given thanks, He gave </a:t>
            </a:r>
            <a:r>
              <a:rPr lang="en-US" altLang="en-US" sz="3200" i="1" dirty="0" smtClean="0"/>
              <a:t>it</a:t>
            </a:r>
            <a:r>
              <a:rPr lang="en-US" altLang="en-US" sz="3200" dirty="0" smtClean="0"/>
              <a:t> to them, saying, "</a:t>
            </a:r>
            <a:r>
              <a:rPr lang="en-US" altLang="en-US" sz="3200" b="1" dirty="0" smtClean="0">
                <a:effectLst>
                  <a:outerShdw blurRad="38100" dist="38100" dir="2700000" algn="tl">
                    <a:srgbClr val="000000">
                      <a:alpha val="43137"/>
                    </a:srgbClr>
                  </a:outerShdw>
                </a:effectLst>
              </a:rPr>
              <a:t>Drink from it</a:t>
            </a:r>
            <a:r>
              <a:rPr lang="en-US" altLang="en-US" sz="3200" dirty="0" smtClean="0"/>
              <a:t>, all of you; for </a:t>
            </a:r>
            <a:r>
              <a:rPr lang="en-US" altLang="en-US" sz="3200" b="1" u="sng" dirty="0" smtClean="0">
                <a:effectLst>
                  <a:outerShdw blurRad="38100" dist="38100" dir="2700000" algn="tl">
                    <a:srgbClr val="000000">
                      <a:alpha val="43137"/>
                    </a:srgbClr>
                  </a:outerShdw>
                </a:effectLst>
              </a:rPr>
              <a:t>this is My blood of the covenant</a:t>
            </a:r>
            <a:r>
              <a:rPr lang="en-US" altLang="en-US" sz="3200" dirty="0" smtClean="0"/>
              <a:t>, which is poured out for many for forgiveness of sins.”  </a:t>
            </a:r>
            <a:endParaRPr lang="en-US" altLang="en-US" sz="1800" dirty="0" smtClean="0"/>
          </a:p>
        </p:txBody>
      </p:sp>
      <p:pic>
        <p:nvPicPr>
          <p:cNvPr id="134148" name="Picture 7" descr="http://passionofchristmovie.com/images/PassionPhot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62375"/>
            <a:ext cx="5710238"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Picture 9" descr="https://encrypted-tbn2.gstatic.com/images?q=tbn:ANd9GcQ8ZKpSJKowRJ8revJtHup4_5o9HIYrQ0ChHgabjJbDJwc4tZ4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7988" y="3773488"/>
            <a:ext cx="3959225"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0" name="Picture 5" descr="http://4.bp.blogspot.com/-iYf4fBhH-yM/T31i1-tIAKI/AAAAAAAAFIw/XZP4Qq0J0x4/s1600/last+supper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7213" y="3789363"/>
            <a:ext cx="4111625" cy="308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716088" y="247650"/>
            <a:ext cx="8963025" cy="1447800"/>
          </a:xfrm>
          <a:prstGeom prst="rect">
            <a:avLst/>
          </a:prstGeom>
          <a:noFill/>
        </p:spPr>
        <p:txBody>
          <a:bodyPr>
            <a:spAutoFit/>
          </a:bodyPr>
          <a:lstStyle/>
          <a:p>
            <a:pPr algn="ctr" eaLnBrk="1" fontAlgn="auto" hangingPunct="1">
              <a:spcBef>
                <a:spcPts val="0"/>
              </a:spcBef>
              <a:spcAft>
                <a:spcPts val="0"/>
              </a:spcAft>
              <a:defRPr/>
            </a:pPr>
            <a:r>
              <a:rPr lang="en-US" sz="4400" dirty="0">
                <a:effectLst>
                  <a:outerShdw blurRad="38100" dist="38100" dir="2700000" algn="tl">
                    <a:srgbClr val="000000">
                      <a:alpha val="43137"/>
                    </a:srgbClr>
                  </a:outerShdw>
                </a:effectLst>
                <a:latin typeface="+mn-lt"/>
              </a:rPr>
              <a:t>DOES DRINKING THE BLOOD OF THE COVENANT MEAN WE ARE UNDER IT?</a:t>
            </a:r>
          </a:p>
        </p:txBody>
      </p:sp>
      <p:sp>
        <p:nvSpPr>
          <p:cNvPr id="3" name="TextBox 2"/>
          <p:cNvSpPr txBox="1"/>
          <p:nvPr/>
        </p:nvSpPr>
        <p:spPr>
          <a:xfrm>
            <a:off x="903288" y="1874838"/>
            <a:ext cx="10814050" cy="4278312"/>
          </a:xfrm>
          <a:prstGeom prst="rect">
            <a:avLst/>
          </a:prstGeom>
          <a:noFill/>
        </p:spPr>
        <p:txBody>
          <a:bodyPr>
            <a:spAutoFit/>
          </a:bodyPr>
          <a:lstStyle/>
          <a:p>
            <a:pPr eaLnBrk="1" fontAlgn="auto" hangingPunct="1">
              <a:spcBef>
                <a:spcPts val="0"/>
              </a:spcBef>
              <a:spcAft>
                <a:spcPts val="0"/>
              </a:spcAft>
              <a:defRPr/>
            </a:pPr>
            <a:r>
              <a:rPr lang="en-US" sz="3000" b="1" u="sng" dirty="0">
                <a:latin typeface="+mn-lt"/>
              </a:rPr>
              <a:t>Mark 10:38</a:t>
            </a:r>
            <a:r>
              <a:rPr lang="en-US" sz="3000" u="sng" dirty="0">
                <a:latin typeface="+mn-lt"/>
              </a:rPr>
              <a:t>:</a:t>
            </a:r>
            <a:r>
              <a:rPr lang="en-US" sz="3000" dirty="0">
                <a:latin typeface="+mn-lt"/>
              </a:rPr>
              <a:t>  “But Jesus said unto them, Ye know not what ye ask.  Can ye drink of the cup </a:t>
            </a:r>
            <a:r>
              <a:rPr lang="en-US" sz="3000" b="1" dirty="0">
                <a:effectLst>
                  <a:outerShdw blurRad="38100" dist="38100" dir="2700000" algn="tl">
                    <a:srgbClr val="000000">
                      <a:alpha val="43137"/>
                    </a:srgbClr>
                  </a:outerShdw>
                </a:effectLst>
                <a:latin typeface="+mn-lt"/>
              </a:rPr>
              <a:t>that I drink of</a:t>
            </a:r>
            <a:r>
              <a:rPr lang="en-US" sz="3000" dirty="0">
                <a:latin typeface="+mn-lt"/>
              </a:rPr>
              <a:t>?  and be baptized with the baptism that I am baptized with?” </a:t>
            </a:r>
            <a:endParaRPr lang="en-US" sz="3000" dirty="0">
              <a:effectLst>
                <a:outerShdw blurRad="50800" dist="38100" algn="tr" rotWithShape="0">
                  <a:prstClr val="black">
                    <a:alpha val="40000"/>
                  </a:prstClr>
                </a:outerShdw>
              </a:effectLst>
              <a:latin typeface="+mn-lt"/>
            </a:endParaRPr>
          </a:p>
          <a:p>
            <a:pPr eaLnBrk="1" fontAlgn="auto" hangingPunct="1">
              <a:spcBef>
                <a:spcPts val="0"/>
              </a:spcBef>
              <a:spcAft>
                <a:spcPts val="0"/>
              </a:spcAft>
              <a:defRPr/>
            </a:pPr>
            <a:r>
              <a:rPr lang="en-US" sz="1600" dirty="0">
                <a:latin typeface="+mn-lt"/>
              </a:rPr>
              <a:t> </a:t>
            </a:r>
            <a:endParaRPr lang="en-US" sz="1600" dirty="0">
              <a:effectLst>
                <a:outerShdw blurRad="50800" dist="38100" algn="tr" rotWithShape="0">
                  <a:prstClr val="black">
                    <a:alpha val="40000"/>
                  </a:prstClr>
                </a:outerShdw>
              </a:effectLst>
              <a:latin typeface="+mn-lt"/>
            </a:endParaRPr>
          </a:p>
          <a:p>
            <a:pPr eaLnBrk="1" fontAlgn="auto" hangingPunct="1">
              <a:spcBef>
                <a:spcPts val="0"/>
              </a:spcBef>
              <a:spcAft>
                <a:spcPts val="0"/>
              </a:spcAft>
              <a:defRPr/>
            </a:pPr>
            <a:r>
              <a:rPr lang="en-US" sz="3000" b="1" u="sng" dirty="0">
                <a:latin typeface="+mn-lt"/>
              </a:rPr>
              <a:t>John 18:11</a:t>
            </a:r>
            <a:r>
              <a:rPr lang="en-US" sz="3000" u="sng" dirty="0">
                <a:latin typeface="+mn-lt"/>
              </a:rPr>
              <a:t>:</a:t>
            </a:r>
            <a:r>
              <a:rPr lang="en-US" sz="3000" dirty="0">
                <a:latin typeface="+mn-lt"/>
              </a:rPr>
              <a:t>  “Then said Jesus unto Peter, Put up thy sword into the sheath: </a:t>
            </a:r>
            <a:r>
              <a:rPr lang="en-US" sz="3000" b="1" dirty="0">
                <a:latin typeface="+mn-lt"/>
              </a:rPr>
              <a:t>the cup </a:t>
            </a:r>
            <a:r>
              <a:rPr lang="en-US" sz="3000" dirty="0">
                <a:latin typeface="+mn-lt"/>
              </a:rPr>
              <a:t>which my Father hath given me, </a:t>
            </a:r>
            <a:r>
              <a:rPr lang="en-US" sz="3000" b="1" dirty="0">
                <a:effectLst>
                  <a:outerShdw blurRad="38100" dist="38100" dir="2700000" algn="tl">
                    <a:srgbClr val="000000">
                      <a:alpha val="43137"/>
                    </a:srgbClr>
                  </a:outerShdw>
                </a:effectLst>
                <a:latin typeface="+mn-lt"/>
              </a:rPr>
              <a:t>shall I not drink it</a:t>
            </a:r>
            <a:r>
              <a:rPr lang="en-US" sz="3000" dirty="0">
                <a:latin typeface="+mn-lt"/>
              </a:rPr>
              <a:t>?” </a:t>
            </a:r>
            <a:endParaRPr lang="en-US" sz="3000" dirty="0">
              <a:effectLst>
                <a:outerShdw blurRad="50800" dist="38100" algn="tr" rotWithShape="0">
                  <a:prstClr val="black">
                    <a:alpha val="40000"/>
                  </a:prstClr>
                </a:outerShdw>
              </a:effectLst>
              <a:latin typeface="+mn-lt"/>
            </a:endParaRPr>
          </a:p>
          <a:p>
            <a:pPr eaLnBrk="1" fontAlgn="auto" hangingPunct="1">
              <a:spcBef>
                <a:spcPts val="0"/>
              </a:spcBef>
              <a:spcAft>
                <a:spcPts val="0"/>
              </a:spcAft>
              <a:defRPr/>
            </a:pPr>
            <a:r>
              <a:rPr lang="en-US" sz="1600" dirty="0">
                <a:latin typeface="+mn-lt"/>
              </a:rPr>
              <a:t> </a:t>
            </a:r>
            <a:endParaRPr lang="en-US" sz="1600" dirty="0">
              <a:effectLst>
                <a:outerShdw blurRad="50800" dist="38100" algn="tr" rotWithShape="0">
                  <a:prstClr val="black">
                    <a:alpha val="40000"/>
                  </a:prstClr>
                </a:outerShdw>
              </a:effectLst>
              <a:latin typeface="+mn-lt"/>
            </a:endParaRPr>
          </a:p>
          <a:p>
            <a:pPr eaLnBrk="1" fontAlgn="auto" hangingPunct="1">
              <a:spcBef>
                <a:spcPts val="0"/>
              </a:spcBef>
              <a:spcAft>
                <a:spcPts val="0"/>
              </a:spcAft>
              <a:defRPr/>
            </a:pPr>
            <a:r>
              <a:rPr lang="en-US" sz="3000" b="1" u="sng" dirty="0">
                <a:latin typeface="+mn-lt"/>
              </a:rPr>
              <a:t>Matthew 26:39</a:t>
            </a:r>
            <a:r>
              <a:rPr lang="en-US" sz="3000" u="sng" dirty="0">
                <a:latin typeface="+mn-lt"/>
              </a:rPr>
              <a:t>:</a:t>
            </a:r>
            <a:r>
              <a:rPr lang="en-US" sz="3000" dirty="0">
                <a:latin typeface="+mn-lt"/>
              </a:rPr>
              <a:t>  “And  he went a little farther, and fell on his face, and prayed, saying, O my Father, if it be possible, let </a:t>
            </a:r>
            <a:r>
              <a:rPr lang="en-US" sz="3000" b="1" dirty="0">
                <a:effectLst>
                  <a:outerShdw blurRad="38100" dist="38100" dir="2700000" algn="tl">
                    <a:srgbClr val="000000">
                      <a:alpha val="43137"/>
                    </a:srgbClr>
                  </a:outerShdw>
                </a:effectLst>
                <a:latin typeface="+mn-lt"/>
              </a:rPr>
              <a:t>this cup </a:t>
            </a:r>
            <a:r>
              <a:rPr lang="en-US" sz="3000" dirty="0">
                <a:latin typeface="+mn-lt"/>
              </a:rPr>
              <a:t>pass from me! nevertheless, not as I will, but as though will.”  </a:t>
            </a:r>
            <a:endParaRPr lang="en-US" sz="3000" dirty="0">
              <a:effectLst>
                <a:outerShdw blurRad="50800" dist="38100" algn="tr" rotWithShape="0">
                  <a:prstClr val="black">
                    <a:alpha val="40000"/>
                  </a:prstClr>
                </a:outerShdw>
              </a:effectLst>
              <a:latin typeface="+mn-lt"/>
            </a:endParaRPr>
          </a:p>
        </p:txBody>
      </p:sp>
    </p:spTree>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716088" y="247650"/>
            <a:ext cx="8963025" cy="1447800"/>
          </a:xfrm>
          <a:prstGeom prst="rect">
            <a:avLst/>
          </a:prstGeom>
          <a:noFill/>
        </p:spPr>
        <p:txBody>
          <a:bodyPr>
            <a:spAutoFit/>
          </a:bodyPr>
          <a:lstStyle/>
          <a:p>
            <a:pPr algn="ctr" eaLnBrk="1" fontAlgn="auto" hangingPunct="1">
              <a:spcBef>
                <a:spcPts val="0"/>
              </a:spcBef>
              <a:spcAft>
                <a:spcPts val="0"/>
              </a:spcAft>
              <a:defRPr/>
            </a:pPr>
            <a:r>
              <a:rPr lang="en-US" sz="4400" dirty="0">
                <a:effectLst>
                  <a:outerShdw blurRad="38100" dist="38100" dir="2700000" algn="tl">
                    <a:srgbClr val="000000">
                      <a:alpha val="43137"/>
                    </a:srgbClr>
                  </a:outerShdw>
                </a:effectLst>
                <a:latin typeface="+mn-lt"/>
              </a:rPr>
              <a:t>DOES DRINKING THE BLOOD OF THE COVENANT MEAN WE ARE UNDER IT?</a:t>
            </a:r>
          </a:p>
        </p:txBody>
      </p:sp>
      <p:sp>
        <p:nvSpPr>
          <p:cNvPr id="3" name="TextBox 2"/>
          <p:cNvSpPr txBox="1"/>
          <p:nvPr/>
        </p:nvSpPr>
        <p:spPr>
          <a:xfrm>
            <a:off x="903288" y="1874838"/>
            <a:ext cx="10814050" cy="4278312"/>
          </a:xfrm>
          <a:prstGeom prst="rect">
            <a:avLst/>
          </a:prstGeom>
          <a:noFill/>
        </p:spPr>
        <p:txBody>
          <a:bodyPr>
            <a:spAutoFit/>
          </a:bodyPr>
          <a:lstStyle/>
          <a:p>
            <a:pPr eaLnBrk="1" fontAlgn="auto" hangingPunct="1">
              <a:spcBef>
                <a:spcPts val="0"/>
              </a:spcBef>
              <a:spcAft>
                <a:spcPts val="0"/>
              </a:spcAft>
              <a:defRPr/>
            </a:pPr>
            <a:r>
              <a:rPr lang="en-US" sz="3000" b="1" u="sng" dirty="0">
                <a:latin typeface="+mn-lt"/>
              </a:rPr>
              <a:t>Mark 10:38</a:t>
            </a:r>
            <a:r>
              <a:rPr lang="en-US" sz="3000" u="sng" dirty="0">
                <a:latin typeface="+mn-lt"/>
              </a:rPr>
              <a:t>:</a:t>
            </a:r>
            <a:r>
              <a:rPr lang="en-US" sz="3000" dirty="0">
                <a:latin typeface="+mn-lt"/>
              </a:rPr>
              <a:t>  “But Jesus said unto them, Ye know not what ye ask.  Can ye drink of the cup </a:t>
            </a:r>
            <a:r>
              <a:rPr lang="en-US" sz="3000" b="1" dirty="0">
                <a:latin typeface="+mn-lt"/>
              </a:rPr>
              <a:t>that I drink o</a:t>
            </a:r>
            <a:r>
              <a:rPr lang="en-US" sz="3000" dirty="0">
                <a:latin typeface="+mn-lt"/>
              </a:rPr>
              <a:t>f?  and be baptized with the baptism that I am baptized with?” </a:t>
            </a:r>
            <a:endParaRPr lang="en-US" sz="3000" dirty="0">
              <a:effectLst>
                <a:outerShdw blurRad="50800" dist="38100" algn="tr" rotWithShape="0">
                  <a:prstClr val="black">
                    <a:alpha val="40000"/>
                  </a:prstClr>
                </a:outerShdw>
              </a:effectLst>
              <a:latin typeface="+mn-lt"/>
            </a:endParaRPr>
          </a:p>
          <a:p>
            <a:pPr eaLnBrk="1" fontAlgn="auto" hangingPunct="1">
              <a:spcBef>
                <a:spcPts val="0"/>
              </a:spcBef>
              <a:spcAft>
                <a:spcPts val="0"/>
              </a:spcAft>
              <a:defRPr/>
            </a:pPr>
            <a:r>
              <a:rPr lang="en-US" sz="1600" dirty="0">
                <a:latin typeface="+mn-lt"/>
              </a:rPr>
              <a:t> </a:t>
            </a:r>
            <a:endParaRPr lang="en-US" sz="1600" dirty="0">
              <a:effectLst>
                <a:outerShdw blurRad="50800" dist="38100" algn="tr" rotWithShape="0">
                  <a:prstClr val="black">
                    <a:alpha val="40000"/>
                  </a:prstClr>
                </a:outerShdw>
              </a:effectLst>
              <a:latin typeface="+mn-lt"/>
            </a:endParaRPr>
          </a:p>
          <a:p>
            <a:pPr eaLnBrk="1" fontAlgn="auto" hangingPunct="1">
              <a:spcBef>
                <a:spcPts val="0"/>
              </a:spcBef>
              <a:spcAft>
                <a:spcPts val="0"/>
              </a:spcAft>
              <a:defRPr/>
            </a:pPr>
            <a:r>
              <a:rPr lang="en-US" sz="3000" b="1" u="sng" dirty="0">
                <a:latin typeface="+mn-lt"/>
              </a:rPr>
              <a:t>John 18:11</a:t>
            </a:r>
            <a:r>
              <a:rPr lang="en-US" sz="3000" u="sng" dirty="0">
                <a:latin typeface="+mn-lt"/>
              </a:rPr>
              <a:t>:</a:t>
            </a:r>
            <a:r>
              <a:rPr lang="en-US" sz="3000" dirty="0">
                <a:latin typeface="+mn-lt"/>
              </a:rPr>
              <a:t>  “Then said Jesus unto Peter, Put up thy sword into the sheath: </a:t>
            </a:r>
            <a:r>
              <a:rPr lang="en-US" sz="3000" b="1" dirty="0">
                <a:latin typeface="+mn-lt"/>
              </a:rPr>
              <a:t>the cup </a:t>
            </a:r>
            <a:r>
              <a:rPr lang="en-US" sz="3000" dirty="0">
                <a:latin typeface="+mn-lt"/>
              </a:rPr>
              <a:t>which my Father hath given me, </a:t>
            </a:r>
            <a:r>
              <a:rPr lang="en-US" sz="3000" b="1" dirty="0">
                <a:latin typeface="+mn-lt"/>
              </a:rPr>
              <a:t>shall I not drink it?</a:t>
            </a:r>
            <a:r>
              <a:rPr lang="en-US" sz="3000" dirty="0">
                <a:latin typeface="+mn-lt"/>
              </a:rPr>
              <a:t>” </a:t>
            </a:r>
            <a:endParaRPr lang="en-US" sz="3000" dirty="0">
              <a:effectLst>
                <a:outerShdw blurRad="50800" dist="38100" algn="tr" rotWithShape="0">
                  <a:prstClr val="black">
                    <a:alpha val="40000"/>
                  </a:prstClr>
                </a:outerShdw>
              </a:effectLst>
              <a:latin typeface="+mn-lt"/>
            </a:endParaRPr>
          </a:p>
          <a:p>
            <a:pPr eaLnBrk="1" fontAlgn="auto" hangingPunct="1">
              <a:spcBef>
                <a:spcPts val="0"/>
              </a:spcBef>
              <a:spcAft>
                <a:spcPts val="0"/>
              </a:spcAft>
              <a:defRPr/>
            </a:pPr>
            <a:r>
              <a:rPr lang="en-US" sz="1600" dirty="0">
                <a:latin typeface="+mn-lt"/>
              </a:rPr>
              <a:t> </a:t>
            </a:r>
            <a:endParaRPr lang="en-US" sz="1600" dirty="0">
              <a:effectLst>
                <a:outerShdw blurRad="50800" dist="38100" algn="tr" rotWithShape="0">
                  <a:prstClr val="black">
                    <a:alpha val="40000"/>
                  </a:prstClr>
                </a:outerShdw>
              </a:effectLst>
              <a:latin typeface="+mn-lt"/>
            </a:endParaRPr>
          </a:p>
          <a:p>
            <a:pPr eaLnBrk="1" fontAlgn="auto" hangingPunct="1">
              <a:spcBef>
                <a:spcPts val="0"/>
              </a:spcBef>
              <a:spcAft>
                <a:spcPts val="0"/>
              </a:spcAft>
              <a:defRPr/>
            </a:pPr>
            <a:r>
              <a:rPr lang="en-US" sz="3000" b="1" u="sng" dirty="0">
                <a:latin typeface="+mn-lt"/>
              </a:rPr>
              <a:t>Matthew 26:39</a:t>
            </a:r>
            <a:r>
              <a:rPr lang="en-US" sz="3000" u="sng" dirty="0">
                <a:latin typeface="+mn-lt"/>
              </a:rPr>
              <a:t>:</a:t>
            </a:r>
            <a:r>
              <a:rPr lang="en-US" sz="3000" dirty="0">
                <a:latin typeface="+mn-lt"/>
              </a:rPr>
              <a:t>  “And  he went a little farther, and fell on his face, and prayed, saying, O my Father, if it be possible, let </a:t>
            </a:r>
            <a:r>
              <a:rPr lang="en-US" sz="3000" b="1" dirty="0">
                <a:latin typeface="+mn-lt"/>
              </a:rPr>
              <a:t>this cup </a:t>
            </a:r>
            <a:r>
              <a:rPr lang="en-US" sz="3000" dirty="0">
                <a:latin typeface="+mn-lt"/>
              </a:rPr>
              <a:t>pass from me! nevertheless, not as I will, but as though will.”  </a:t>
            </a:r>
            <a:endParaRPr lang="en-US" sz="3000" dirty="0">
              <a:effectLst>
                <a:outerShdw blurRad="50800" dist="38100" algn="tr" rotWithShape="0">
                  <a:prstClr val="black">
                    <a:alpha val="40000"/>
                  </a:prstClr>
                </a:outerShdw>
              </a:effectLst>
              <a:latin typeface="+mn-lt"/>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716088" y="247650"/>
            <a:ext cx="8963025" cy="1447800"/>
          </a:xfrm>
          <a:prstGeom prst="rect">
            <a:avLst/>
          </a:prstGeom>
          <a:noFill/>
        </p:spPr>
        <p:txBody>
          <a:bodyPr>
            <a:spAutoFit/>
          </a:bodyPr>
          <a:lstStyle/>
          <a:p>
            <a:pPr algn="ctr" eaLnBrk="1" fontAlgn="auto" hangingPunct="1">
              <a:spcBef>
                <a:spcPts val="0"/>
              </a:spcBef>
              <a:spcAft>
                <a:spcPts val="0"/>
              </a:spcAft>
              <a:defRPr/>
            </a:pPr>
            <a:r>
              <a:rPr lang="en-US" sz="4400" dirty="0">
                <a:effectLst>
                  <a:outerShdw blurRad="38100" dist="38100" dir="2700000" algn="tl">
                    <a:srgbClr val="000000">
                      <a:alpha val="43137"/>
                    </a:srgbClr>
                  </a:outerShdw>
                </a:effectLst>
                <a:latin typeface="+mn-lt"/>
              </a:rPr>
              <a:t>DOES DRINKING THE BLOOD OF THE COVENANT MEAN WE ARE UNDER IT?</a:t>
            </a:r>
          </a:p>
        </p:txBody>
      </p:sp>
      <p:sp>
        <p:nvSpPr>
          <p:cNvPr id="140291" name="TextBox 2"/>
          <p:cNvSpPr txBox="1">
            <a:spLocks noChangeArrowheads="1"/>
          </p:cNvSpPr>
          <p:nvPr/>
        </p:nvSpPr>
        <p:spPr bwMode="auto">
          <a:xfrm>
            <a:off x="947738" y="2032000"/>
            <a:ext cx="1078071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u="sng"/>
              <a:t>1 Corinthians 10:16</a:t>
            </a:r>
            <a:r>
              <a:rPr lang="en-US" altLang="en-US" sz="3200"/>
              <a:t>: (NASV)  “The  cup of blessing which we bless, is it not the </a:t>
            </a:r>
            <a:r>
              <a:rPr lang="en-US" altLang="en-US" sz="3200" b="1" u="sng"/>
              <a:t>communion</a:t>
            </a:r>
            <a:r>
              <a:rPr lang="en-US" altLang="en-US" sz="3200"/>
              <a:t> of the blood of Christ?”</a:t>
            </a:r>
            <a:endParaRPr lang="en-US" altLang="en-US" sz="1800"/>
          </a:p>
        </p:txBody>
      </p:sp>
      <p:sp>
        <p:nvSpPr>
          <p:cNvPr id="4" name="TextBox 3"/>
          <p:cNvSpPr txBox="1"/>
          <p:nvPr/>
        </p:nvSpPr>
        <p:spPr>
          <a:xfrm>
            <a:off x="947738" y="3359150"/>
            <a:ext cx="10780712" cy="1568450"/>
          </a:xfrm>
          <a:prstGeom prst="rect">
            <a:avLst/>
          </a:prstGeom>
          <a:noFill/>
        </p:spPr>
        <p:txBody>
          <a:bodyPr>
            <a:spAutoFit/>
          </a:bodyPr>
          <a:lstStyle/>
          <a:p>
            <a:pPr eaLnBrk="1" fontAlgn="auto" hangingPunct="1">
              <a:spcBef>
                <a:spcPts val="0"/>
              </a:spcBef>
              <a:spcAft>
                <a:spcPts val="0"/>
              </a:spcAft>
              <a:defRPr/>
            </a:pPr>
            <a:r>
              <a:rPr lang="en-US" sz="3200" b="1" u="sng" dirty="0">
                <a:latin typeface="+mn-lt"/>
              </a:rPr>
              <a:t>Phil 3:10</a:t>
            </a:r>
            <a:r>
              <a:rPr lang="en-US" sz="3200" b="1" dirty="0">
                <a:latin typeface="+mn-lt"/>
              </a:rPr>
              <a:t>  </a:t>
            </a:r>
            <a:r>
              <a:rPr lang="en-US" sz="3200" dirty="0">
                <a:latin typeface="+mn-lt"/>
              </a:rPr>
              <a:t>(NASV) “…that I may know Him and the power of His resurrection and the </a:t>
            </a:r>
            <a:r>
              <a:rPr lang="en-US" sz="3200" b="1" u="sng" dirty="0">
                <a:latin typeface="+mn-lt"/>
              </a:rPr>
              <a:t>fellowship</a:t>
            </a:r>
            <a:r>
              <a:rPr lang="en-US" sz="3200" dirty="0">
                <a:latin typeface="+mn-lt"/>
              </a:rPr>
              <a:t> of His sufferings, being conformed to His death;”</a:t>
            </a:r>
            <a:endParaRPr lang="en-US" sz="3200" dirty="0">
              <a:effectLst>
                <a:outerShdw blurRad="50800" dist="38100" algn="tr" rotWithShape="0">
                  <a:prstClr val="black">
                    <a:alpha val="40000"/>
                  </a:prstClr>
                </a:outerShdw>
              </a:effectLst>
              <a:latin typeface="+mn-l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1716088" y="247650"/>
            <a:ext cx="8963025" cy="1447800"/>
          </a:xfrm>
          <a:prstGeom prst="rect">
            <a:avLst/>
          </a:prstGeom>
          <a:noFill/>
        </p:spPr>
        <p:txBody>
          <a:bodyPr>
            <a:spAutoFit/>
          </a:bodyPr>
          <a:lstStyle/>
          <a:p>
            <a:pPr algn="ctr" eaLnBrk="1" fontAlgn="auto" hangingPunct="1">
              <a:spcBef>
                <a:spcPts val="0"/>
              </a:spcBef>
              <a:spcAft>
                <a:spcPts val="0"/>
              </a:spcAft>
              <a:defRPr/>
            </a:pPr>
            <a:r>
              <a:rPr lang="en-US" sz="4400" dirty="0">
                <a:effectLst>
                  <a:outerShdw blurRad="38100" dist="38100" dir="2700000" algn="tl">
                    <a:srgbClr val="000000">
                      <a:alpha val="43137"/>
                    </a:srgbClr>
                  </a:outerShdw>
                </a:effectLst>
                <a:latin typeface="+mn-lt"/>
              </a:rPr>
              <a:t>DOES DRINKING THE BLOOD OF THE COVENANT MEAN WE ARE UNDER IT?</a:t>
            </a:r>
          </a:p>
        </p:txBody>
      </p:sp>
      <p:sp>
        <p:nvSpPr>
          <p:cNvPr id="142339" name="TextBox 2"/>
          <p:cNvSpPr txBox="1">
            <a:spLocks noChangeArrowheads="1"/>
          </p:cNvSpPr>
          <p:nvPr/>
        </p:nvSpPr>
        <p:spPr bwMode="auto">
          <a:xfrm>
            <a:off x="947738" y="2032000"/>
            <a:ext cx="1078071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u="sng"/>
              <a:t>1 Corinthians 10:16</a:t>
            </a:r>
            <a:r>
              <a:rPr lang="en-US" altLang="en-US" sz="3200"/>
              <a:t>: (NASV)  “The  cup of blessing which we bless, is it not the </a:t>
            </a:r>
            <a:r>
              <a:rPr lang="en-US" altLang="en-US" sz="3200" b="1" u="sng"/>
              <a:t>communion</a:t>
            </a:r>
            <a:r>
              <a:rPr lang="en-US" altLang="en-US" sz="3200"/>
              <a:t> of the blood of Christ?”</a:t>
            </a:r>
            <a:endParaRPr lang="en-US" altLang="en-US" sz="1800"/>
          </a:p>
        </p:txBody>
      </p:sp>
      <p:sp>
        <p:nvSpPr>
          <p:cNvPr id="4" name="TextBox 3"/>
          <p:cNvSpPr txBox="1"/>
          <p:nvPr/>
        </p:nvSpPr>
        <p:spPr>
          <a:xfrm>
            <a:off x="947738" y="3359150"/>
            <a:ext cx="10780712" cy="1568450"/>
          </a:xfrm>
          <a:prstGeom prst="rect">
            <a:avLst/>
          </a:prstGeom>
          <a:noFill/>
        </p:spPr>
        <p:txBody>
          <a:bodyPr>
            <a:spAutoFit/>
          </a:bodyPr>
          <a:lstStyle/>
          <a:p>
            <a:pPr eaLnBrk="1" fontAlgn="auto" hangingPunct="1">
              <a:spcBef>
                <a:spcPts val="0"/>
              </a:spcBef>
              <a:spcAft>
                <a:spcPts val="0"/>
              </a:spcAft>
              <a:defRPr/>
            </a:pPr>
            <a:r>
              <a:rPr lang="en-US" sz="3200" b="1" u="sng" dirty="0">
                <a:latin typeface="+mn-lt"/>
              </a:rPr>
              <a:t>Phil 3:10</a:t>
            </a:r>
            <a:r>
              <a:rPr lang="en-US" sz="3200" b="1" dirty="0">
                <a:latin typeface="+mn-lt"/>
              </a:rPr>
              <a:t>  </a:t>
            </a:r>
            <a:r>
              <a:rPr lang="en-US" sz="3200" dirty="0">
                <a:latin typeface="+mn-lt"/>
              </a:rPr>
              <a:t>(NASV) “…that I may know Him and the power of His resurrection and the </a:t>
            </a:r>
            <a:r>
              <a:rPr lang="en-US" sz="3200" b="1" u="sng" dirty="0">
                <a:latin typeface="+mn-lt"/>
              </a:rPr>
              <a:t>fellowship</a:t>
            </a:r>
            <a:r>
              <a:rPr lang="en-US" sz="3200" dirty="0">
                <a:latin typeface="+mn-lt"/>
              </a:rPr>
              <a:t> of His sufferings, being conformed to His death;”</a:t>
            </a:r>
            <a:endParaRPr lang="en-US" sz="3200" dirty="0">
              <a:effectLst>
                <a:outerShdw blurRad="50800" dist="38100" algn="tr" rotWithShape="0">
                  <a:prstClr val="black">
                    <a:alpha val="40000"/>
                  </a:prstClr>
                </a:outerShdw>
              </a:effectLst>
              <a:latin typeface="+mn-lt"/>
            </a:endParaRPr>
          </a:p>
        </p:txBody>
      </p:sp>
      <p:sp>
        <p:nvSpPr>
          <p:cNvPr id="5" name="TextBox 4"/>
          <p:cNvSpPr txBox="1"/>
          <p:nvPr/>
        </p:nvSpPr>
        <p:spPr>
          <a:xfrm>
            <a:off x="3330575" y="5176838"/>
            <a:ext cx="5734050" cy="585787"/>
          </a:xfrm>
          <a:prstGeom prst="rect">
            <a:avLst/>
          </a:prstGeom>
          <a:noFill/>
        </p:spPr>
        <p:txBody>
          <a:bodyPr>
            <a:spAutoFit/>
          </a:bodyPr>
          <a:lstStyle/>
          <a:p>
            <a:pPr eaLnBrk="1" fontAlgn="auto" hangingPunct="1">
              <a:spcBef>
                <a:spcPts val="0"/>
              </a:spcBef>
              <a:spcAft>
                <a:spcPts val="0"/>
              </a:spcAft>
              <a:defRPr/>
            </a:pPr>
            <a:r>
              <a:rPr lang="en-US" sz="3200" dirty="0">
                <a:solidFill>
                  <a:srgbClr val="0000FF"/>
                </a:solidFill>
                <a:effectLst>
                  <a:outerShdw blurRad="38100" dist="38100" dir="2700000" algn="tl">
                    <a:srgbClr val="000000">
                      <a:alpha val="43137"/>
                    </a:srgbClr>
                  </a:outerShdw>
                </a:effectLst>
                <a:latin typeface="+mn-lt"/>
              </a:rPr>
              <a:t>SACRIFICES RATIFY COVENANTS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554538" y="336550"/>
            <a:ext cx="7219950" cy="1570038"/>
          </a:xfrm>
          <a:prstGeom prst="rect">
            <a:avLst/>
          </a:prstGeom>
          <a:noFill/>
        </p:spPr>
        <p:txBody>
          <a:bodyPr>
            <a:spAutoFit/>
          </a:bodyPr>
          <a:lstStyle/>
          <a:p>
            <a:pPr eaLnBrk="1" fontAlgn="auto" hangingPunct="1">
              <a:spcBef>
                <a:spcPts val="0"/>
              </a:spcBef>
              <a:spcAft>
                <a:spcPts val="0"/>
              </a:spcAft>
              <a:defRPr/>
            </a:pPr>
            <a:r>
              <a:rPr lang="en-US" sz="4800" b="1" dirty="0">
                <a:solidFill>
                  <a:schemeClr val="bg1"/>
                </a:solidFill>
                <a:effectLst>
                  <a:outerShdw blurRad="38100" dist="38100" dir="2700000" algn="tl">
                    <a:srgbClr val="000000">
                      <a:alpha val="43137"/>
                    </a:srgbClr>
                  </a:outerShdw>
                </a:effectLst>
                <a:latin typeface="+mn-lt"/>
              </a:rPr>
              <a:t>DID JESUS DRINK THE CUP OF THE NEW COVENANT?</a:t>
            </a:r>
          </a:p>
        </p:txBody>
      </p:sp>
    </p:spTree>
  </p:cSld>
  <p:clrMapOvr>
    <a:masterClrMapping/>
  </p:clrMapOvr>
  <p:transition spd="slow">
    <p:circl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6546850" y="85725"/>
            <a:ext cx="5645150" cy="2584450"/>
          </a:xfrm>
          <a:prstGeom prst="rect">
            <a:avLst/>
          </a:prstGeom>
          <a:noFill/>
        </p:spPr>
        <p:txBody>
          <a:bodyPr>
            <a:spAutoFit/>
          </a:bodyPr>
          <a:lstStyle/>
          <a:p>
            <a:pPr eaLnBrk="1" fontAlgn="auto" hangingPunct="1">
              <a:spcBef>
                <a:spcPts val="0"/>
              </a:spcBef>
              <a:spcAft>
                <a:spcPts val="0"/>
              </a:spcAft>
              <a:defRPr/>
            </a:pPr>
            <a:r>
              <a:rPr lang="en-US" sz="5400" b="1" dirty="0">
                <a:solidFill>
                  <a:schemeClr val="bg1"/>
                </a:solidFill>
                <a:effectLst>
                  <a:outerShdw blurRad="38100" dist="38100" dir="2700000" algn="tl">
                    <a:srgbClr val="000000">
                      <a:alpha val="43137"/>
                    </a:srgbClr>
                  </a:outerShdw>
                </a:effectLst>
                <a:latin typeface="+mn-lt"/>
              </a:rPr>
              <a:t>DID JESUS DRINK THE CUP OF THE NEW COVENANT?</a:t>
            </a:r>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1524000" y="304800"/>
            <a:ext cx="9144000" cy="18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900" b="1">
                <a:solidFill>
                  <a:srgbClr val="000000"/>
                </a:solidFill>
                <a:cs typeface="Arial" panose="020B0604020202020204" pitchFamily="34" charset="0"/>
              </a:rPr>
              <a:t>Great is Thy faithfulness! Great is Thy faithfulness!</a:t>
            </a:r>
            <a:br>
              <a:rPr lang="en-US" altLang="en-US" sz="2900" b="1">
                <a:solidFill>
                  <a:srgbClr val="000000"/>
                </a:solidFill>
                <a:cs typeface="Arial" panose="020B0604020202020204" pitchFamily="34" charset="0"/>
              </a:rPr>
            </a:br>
            <a:r>
              <a:rPr lang="en-US" altLang="en-US" sz="2900" b="1">
                <a:solidFill>
                  <a:srgbClr val="000000"/>
                </a:solidFill>
                <a:cs typeface="Arial" panose="020B0604020202020204" pitchFamily="34" charset="0"/>
              </a:rPr>
              <a:t>Morning by morning new mercies I see;</a:t>
            </a:r>
            <a:br>
              <a:rPr lang="en-US" altLang="en-US" sz="2900" b="1">
                <a:solidFill>
                  <a:srgbClr val="000000"/>
                </a:solidFill>
                <a:cs typeface="Arial" panose="020B0604020202020204" pitchFamily="34" charset="0"/>
              </a:rPr>
            </a:br>
            <a:r>
              <a:rPr lang="en-US" altLang="en-US" sz="2900" b="1">
                <a:solidFill>
                  <a:srgbClr val="000000"/>
                </a:solidFill>
                <a:cs typeface="Arial" panose="020B0604020202020204" pitchFamily="34" charset="0"/>
              </a:rPr>
              <a:t>All I have needed Thy hand hath provided,--</a:t>
            </a:r>
            <a:br>
              <a:rPr lang="en-US" altLang="en-US" sz="2900" b="1">
                <a:solidFill>
                  <a:srgbClr val="000000"/>
                </a:solidFill>
                <a:cs typeface="Arial" panose="020B0604020202020204" pitchFamily="34" charset="0"/>
              </a:rPr>
            </a:br>
            <a:r>
              <a:rPr lang="en-US" altLang="en-US" sz="2900" b="1">
                <a:solidFill>
                  <a:srgbClr val="000000"/>
                </a:solidFill>
                <a:cs typeface="Arial" panose="020B0604020202020204" pitchFamily="34" charset="0"/>
              </a:rPr>
              <a:t>"Great is Thy faithfulness," Lord, unto me!</a:t>
            </a:r>
          </a:p>
        </p:txBody>
      </p:sp>
      <p:pic>
        <p:nvPicPr>
          <p:cNvPr id="37891" name="Picture 8" descr="Image result for moses leading the israelites out of egy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150" y="2241550"/>
            <a:ext cx="5187950"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6" descr="For 40 years, God helped the Israelitestravel in the wildern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2100" y="2225675"/>
            <a:ext cx="4106863"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550863" y="336550"/>
            <a:ext cx="11223625" cy="708025"/>
          </a:xfrm>
          <a:prstGeom prst="rect">
            <a:avLst/>
          </a:prstGeom>
          <a:noFill/>
        </p:spPr>
        <p:txBody>
          <a:bodyPr>
            <a:spAutoFit/>
          </a:bodyPr>
          <a:lstStyle/>
          <a:p>
            <a:pPr eaLnBrk="1" fontAlgn="auto" hangingPunct="1">
              <a:spcBef>
                <a:spcPts val="0"/>
              </a:spcBef>
              <a:spcAft>
                <a:spcPts val="0"/>
              </a:spcAft>
              <a:defRPr/>
            </a:pPr>
            <a:r>
              <a:rPr lang="en-US" sz="4000" dirty="0">
                <a:effectLst>
                  <a:outerShdw blurRad="38100" dist="38100" dir="2700000" algn="tl">
                    <a:srgbClr val="000000">
                      <a:alpha val="43137"/>
                    </a:srgbClr>
                  </a:outerShdw>
                </a:effectLst>
                <a:latin typeface="+mn-lt"/>
              </a:rPr>
              <a:t>DID JESUS DRINK THE CUP OF THE NEW COVENANT?</a:t>
            </a:r>
          </a:p>
        </p:txBody>
      </p:sp>
      <p:sp>
        <p:nvSpPr>
          <p:cNvPr id="3" name="TextBox 2"/>
          <p:cNvSpPr txBox="1"/>
          <p:nvPr/>
        </p:nvSpPr>
        <p:spPr>
          <a:xfrm>
            <a:off x="688975" y="1268413"/>
            <a:ext cx="10599738" cy="1570037"/>
          </a:xfrm>
          <a:prstGeom prst="rect">
            <a:avLst/>
          </a:prstGeom>
          <a:noFill/>
        </p:spPr>
        <p:txBody>
          <a:bodyPr>
            <a:spAutoFit/>
          </a:bodyPr>
          <a:lstStyle/>
          <a:p>
            <a:pPr eaLnBrk="1" fontAlgn="auto" hangingPunct="1">
              <a:spcBef>
                <a:spcPts val="0"/>
              </a:spcBef>
              <a:spcAft>
                <a:spcPts val="0"/>
              </a:spcAft>
              <a:defRPr/>
            </a:pPr>
            <a:r>
              <a:rPr lang="en-US" sz="3200" b="1" u="sng" dirty="0">
                <a:latin typeface="+mn-lt"/>
              </a:rPr>
              <a:t>Mk 14:25</a:t>
            </a:r>
            <a:r>
              <a:rPr lang="en-US" sz="3200" u="sng" dirty="0">
                <a:latin typeface="+mn-lt"/>
              </a:rPr>
              <a:t>:</a:t>
            </a:r>
            <a:r>
              <a:rPr lang="en-US" sz="3200" dirty="0">
                <a:latin typeface="+mn-lt"/>
              </a:rPr>
              <a:t>  (AKJV) “Verily I say unto you, I will drink </a:t>
            </a:r>
            <a:r>
              <a:rPr lang="en-US" sz="3200" b="1" u="sng" dirty="0">
                <a:effectLst>
                  <a:outerShdw blurRad="38100" dist="38100" dir="2700000" algn="tl">
                    <a:srgbClr val="000000">
                      <a:alpha val="43137"/>
                    </a:srgbClr>
                  </a:outerShdw>
                </a:effectLst>
                <a:latin typeface="+mn-lt"/>
              </a:rPr>
              <a:t>no more </a:t>
            </a:r>
            <a:r>
              <a:rPr lang="en-US" sz="3200" dirty="0">
                <a:latin typeface="+mn-lt"/>
              </a:rPr>
              <a:t>of the fruit of the vine, until that day that I drink it new in the kingdom of God.”   </a:t>
            </a:r>
          </a:p>
        </p:txBody>
      </p:sp>
      <p:pic>
        <p:nvPicPr>
          <p:cNvPr id="41990" name="Picture 6" descr="https://deanlbailey.files.wordpress.com/2012/04/last-supp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62450"/>
            <a:ext cx="381000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8" descr="http://www.stmaryinthefields.co.uk/wp-content/uploads/2013/01/DSCF115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5588" y="4387850"/>
            <a:ext cx="4316412"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Picture 10" descr="https://ea2386d4-a-5fbf8901-s-sites.googlegroups.com/a/desertsunlimitedatonement.com/desert-sun/desert-sun/jesus-earthly-ministry---the-final-days/108---upper-room-to-mount-of-the-olive-orchard/3%20Fruit%20of%20the%20vine.jpg?attachauth=ANoY7cr0dVmyBw-QDUIjIPP1kgd5KVVWcbvwP9UbQDC7uhQ1Pzpso2KluBqL64rnXCDA5eJovWTtNQtAyNxEYl5dfkbqJ0L5CNim-ihg8-H6FiZ4a7KcnDhq5hot3XQVqdgm6EOCpVWpgYVjkB3rOsRDoxg762k4JsyshfnUMDXVTH69Y7WgjWSmrm0qqLmO0R6vrKBbDMCzY7vxAer9k0_wEyTvcfB7QmOZ_ddGUr1p0SrXN4Vep5jvicHQzN0BA1rTl4pI4C_-ZjynpjkwpwM4E5k3DMFarsVuMkDhED6dZOC-wNw9jwitoM48ZNdMB-HDOd2sCkah8w7MbSmp4oasD6dQS-duSoPJIhrSrUOrgdjRSr6Kt2CDMamb_0KHlxQHGwDE5IqM&amp;attredirects=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7900" y="4371975"/>
            <a:ext cx="4735513"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32" fill="hold" nodeType="withEffect">
                                  <p:stCondLst>
                                    <p:cond delay="0"/>
                                  </p:stCondLst>
                                  <p:childTnLst>
                                    <p:set>
                                      <p:cBhvr>
                                        <p:cTn id="6" dur="1" fill="hold">
                                          <p:stCondLst>
                                            <p:cond delay="0"/>
                                          </p:stCondLst>
                                        </p:cTn>
                                        <p:tgtEl>
                                          <p:spTgt spid="41994"/>
                                        </p:tgtEl>
                                        <p:attrNameLst>
                                          <p:attrName>style.visibility</p:attrName>
                                        </p:attrNameLst>
                                      </p:cBhvr>
                                      <p:to>
                                        <p:strVal val="visible"/>
                                      </p:to>
                                    </p:set>
                                    <p:animEffect transition="in" filter="plus(out)">
                                      <p:cBhvr>
                                        <p:cTn id="7" dur="1500"/>
                                        <p:tgtEl>
                                          <p:spTgt spid="41994"/>
                                        </p:tgtEl>
                                      </p:cBhvr>
                                    </p:animEffect>
                                  </p:childTnLst>
                                </p:cTn>
                              </p:par>
                            </p:childTnLst>
                          </p:cTn>
                        </p:par>
                        <p:par>
                          <p:cTn id="8" fill="hold" nodeType="afterGroup">
                            <p:stCondLst>
                              <p:cond delay="1500"/>
                            </p:stCondLst>
                            <p:childTnLst>
                              <p:par>
                                <p:cTn id="9" presetID="22" presetClass="entr" presetSubtype="2" fill="hold" nodeType="afterEffect">
                                  <p:stCondLst>
                                    <p:cond delay="0"/>
                                  </p:stCondLst>
                                  <p:childTnLst>
                                    <p:set>
                                      <p:cBhvr>
                                        <p:cTn id="10" dur="1" fill="hold">
                                          <p:stCondLst>
                                            <p:cond delay="0"/>
                                          </p:stCondLst>
                                        </p:cTn>
                                        <p:tgtEl>
                                          <p:spTgt spid="41990"/>
                                        </p:tgtEl>
                                        <p:attrNameLst>
                                          <p:attrName>style.visibility</p:attrName>
                                        </p:attrNameLst>
                                      </p:cBhvr>
                                      <p:to>
                                        <p:strVal val="visible"/>
                                      </p:to>
                                    </p:set>
                                    <p:animEffect transition="in" filter="wipe(right)">
                                      <p:cBhvr>
                                        <p:cTn id="11" dur="1500"/>
                                        <p:tgtEl>
                                          <p:spTgt spid="41990"/>
                                        </p:tgtEl>
                                      </p:cBhvr>
                                    </p:animEffect>
                                  </p:childTnLst>
                                </p:cTn>
                              </p:par>
                              <p:par>
                                <p:cTn id="12" presetID="22" presetClass="entr" presetSubtype="8" fill="hold" nodeType="withEffect">
                                  <p:stCondLst>
                                    <p:cond delay="0"/>
                                  </p:stCondLst>
                                  <p:childTnLst>
                                    <p:set>
                                      <p:cBhvr>
                                        <p:cTn id="13" dur="1" fill="hold">
                                          <p:stCondLst>
                                            <p:cond delay="0"/>
                                          </p:stCondLst>
                                        </p:cTn>
                                        <p:tgtEl>
                                          <p:spTgt spid="41992"/>
                                        </p:tgtEl>
                                        <p:attrNameLst>
                                          <p:attrName>style.visibility</p:attrName>
                                        </p:attrNameLst>
                                      </p:cBhvr>
                                      <p:to>
                                        <p:strVal val="visible"/>
                                      </p:to>
                                    </p:set>
                                    <p:animEffect transition="in" filter="wipe(left)">
                                      <p:cBhvr>
                                        <p:cTn id="14" dur="1500"/>
                                        <p:tgtEl>
                                          <p:spTgt spid="41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550863" y="336550"/>
            <a:ext cx="11223625" cy="708025"/>
          </a:xfrm>
          <a:prstGeom prst="rect">
            <a:avLst/>
          </a:prstGeom>
          <a:noFill/>
        </p:spPr>
        <p:txBody>
          <a:bodyPr>
            <a:spAutoFit/>
          </a:bodyPr>
          <a:lstStyle/>
          <a:p>
            <a:pPr eaLnBrk="1" fontAlgn="auto" hangingPunct="1">
              <a:spcBef>
                <a:spcPts val="0"/>
              </a:spcBef>
              <a:spcAft>
                <a:spcPts val="0"/>
              </a:spcAft>
              <a:defRPr/>
            </a:pPr>
            <a:r>
              <a:rPr lang="en-US" sz="4000" dirty="0">
                <a:effectLst>
                  <a:outerShdw blurRad="38100" dist="38100" dir="2700000" algn="tl">
                    <a:srgbClr val="000000">
                      <a:alpha val="43137"/>
                    </a:srgbClr>
                  </a:outerShdw>
                </a:effectLst>
                <a:latin typeface="+mn-lt"/>
              </a:rPr>
              <a:t>DID JESUS DRINK THE CUP OF THE NEW COVENANT?</a:t>
            </a:r>
          </a:p>
        </p:txBody>
      </p:sp>
      <p:sp>
        <p:nvSpPr>
          <p:cNvPr id="3" name="TextBox 2"/>
          <p:cNvSpPr txBox="1"/>
          <p:nvPr/>
        </p:nvSpPr>
        <p:spPr>
          <a:xfrm>
            <a:off x="688975" y="1268413"/>
            <a:ext cx="10599738" cy="1570037"/>
          </a:xfrm>
          <a:prstGeom prst="rect">
            <a:avLst/>
          </a:prstGeom>
          <a:noFill/>
        </p:spPr>
        <p:txBody>
          <a:bodyPr>
            <a:spAutoFit/>
          </a:bodyPr>
          <a:lstStyle/>
          <a:p>
            <a:pPr eaLnBrk="1" fontAlgn="auto" hangingPunct="1">
              <a:spcBef>
                <a:spcPts val="0"/>
              </a:spcBef>
              <a:spcAft>
                <a:spcPts val="0"/>
              </a:spcAft>
              <a:defRPr/>
            </a:pPr>
            <a:r>
              <a:rPr lang="en-US" sz="3200" b="1" u="sng" dirty="0">
                <a:latin typeface="+mn-lt"/>
              </a:rPr>
              <a:t>Mk 14:25</a:t>
            </a:r>
            <a:r>
              <a:rPr lang="en-US" sz="3200" u="sng" dirty="0">
                <a:latin typeface="+mn-lt"/>
              </a:rPr>
              <a:t>:</a:t>
            </a:r>
            <a:r>
              <a:rPr lang="en-US" sz="3200" dirty="0">
                <a:latin typeface="+mn-lt"/>
              </a:rPr>
              <a:t>  (AKJV) “Verily I say unto you, I will drink no more</a:t>
            </a:r>
            <a:r>
              <a:rPr lang="en-US" sz="3200" dirty="0">
                <a:effectLst>
                  <a:outerShdw blurRad="38100" dist="38100" dir="2700000" algn="tl">
                    <a:srgbClr val="000000">
                      <a:alpha val="43137"/>
                    </a:srgbClr>
                  </a:outerShdw>
                </a:effectLst>
                <a:latin typeface="+mn-lt"/>
              </a:rPr>
              <a:t> </a:t>
            </a:r>
            <a:r>
              <a:rPr lang="en-US" sz="3200" dirty="0">
                <a:latin typeface="+mn-lt"/>
              </a:rPr>
              <a:t>of the fruit of the vine, until that day that I drink it </a:t>
            </a:r>
            <a:r>
              <a:rPr lang="en-US" sz="3200" b="1" u="sng" dirty="0">
                <a:effectLst>
                  <a:outerShdw blurRad="38100" dist="38100" dir="2700000" algn="tl">
                    <a:srgbClr val="000000">
                      <a:alpha val="43137"/>
                    </a:srgbClr>
                  </a:outerShdw>
                </a:effectLst>
                <a:latin typeface="+mn-lt"/>
              </a:rPr>
              <a:t>new</a:t>
            </a:r>
            <a:r>
              <a:rPr lang="en-US" sz="3200" dirty="0">
                <a:latin typeface="+mn-lt"/>
              </a:rPr>
              <a:t> in the kingdom of God.”   </a:t>
            </a:r>
          </a:p>
        </p:txBody>
      </p:sp>
      <p:pic>
        <p:nvPicPr>
          <p:cNvPr id="150532" name="Picture 6" descr="https://deanlbailey.files.wordpress.com/2012/04/last-supp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62450"/>
            <a:ext cx="381000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3" name="Picture 8" descr="http://www.stmaryinthefields.co.uk/wp-content/uploads/2013/01/DSCF115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5588" y="4387850"/>
            <a:ext cx="4316412"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4" name="Picture 10" descr="https://ea2386d4-a-5fbf8901-s-sites.googlegroups.com/a/desertsunlimitedatonement.com/desert-sun/desert-sun/jesus-earthly-ministry---the-final-days/108---upper-room-to-mount-of-the-olive-orchard/3%20Fruit%20of%20the%20vine.jpg?attachauth=ANoY7cr0dVmyBw-QDUIjIPP1kgd5KVVWcbvwP9UbQDC7uhQ1Pzpso2KluBqL64rnXCDA5eJovWTtNQtAyNxEYl5dfkbqJ0L5CNim-ihg8-H6FiZ4a7KcnDhq5hot3XQVqdgm6EOCpVWpgYVjkB3rOsRDoxg762k4JsyshfnUMDXVTH69Y7WgjWSmrm0qqLmO0R6vrKBbDMCzY7vxAer9k0_wEyTvcfB7QmOZ_ddGUr1p0SrXN4Vep5jvicHQzN0BA1rTl4pI4C_-ZjynpjkwpwM4E5k3DMFarsVuMkDhED6dZOC-wNw9jwitoM48ZNdMB-HDOd2sCkah8w7MbSmp4oasD6dQS-duSoPJIhrSrUOrgdjRSr6Kt2CDMamb_0KHlxQHGwDE5IqM&amp;attredirects=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7900" y="4371975"/>
            <a:ext cx="4735513"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550863" y="336550"/>
            <a:ext cx="11223625" cy="708025"/>
          </a:xfrm>
          <a:prstGeom prst="rect">
            <a:avLst/>
          </a:prstGeom>
          <a:noFill/>
        </p:spPr>
        <p:txBody>
          <a:bodyPr>
            <a:spAutoFit/>
          </a:bodyPr>
          <a:lstStyle/>
          <a:p>
            <a:pPr eaLnBrk="1" fontAlgn="auto" hangingPunct="1">
              <a:spcBef>
                <a:spcPts val="0"/>
              </a:spcBef>
              <a:spcAft>
                <a:spcPts val="0"/>
              </a:spcAft>
              <a:defRPr/>
            </a:pPr>
            <a:r>
              <a:rPr lang="en-US" sz="4000" dirty="0">
                <a:effectLst>
                  <a:outerShdw blurRad="38100" dist="38100" dir="2700000" algn="tl">
                    <a:srgbClr val="000000">
                      <a:alpha val="43137"/>
                    </a:srgbClr>
                  </a:outerShdw>
                </a:effectLst>
                <a:latin typeface="+mn-lt"/>
              </a:rPr>
              <a:t>DID JESUS DRINK THE CUP OF THE NEW COVENANT?</a:t>
            </a:r>
          </a:p>
        </p:txBody>
      </p:sp>
      <p:sp>
        <p:nvSpPr>
          <p:cNvPr id="3" name="TextBox 2"/>
          <p:cNvSpPr txBox="1"/>
          <p:nvPr/>
        </p:nvSpPr>
        <p:spPr>
          <a:xfrm>
            <a:off x="688975" y="1268413"/>
            <a:ext cx="10599738" cy="1570037"/>
          </a:xfrm>
          <a:prstGeom prst="rect">
            <a:avLst/>
          </a:prstGeom>
          <a:noFill/>
        </p:spPr>
        <p:txBody>
          <a:bodyPr>
            <a:spAutoFit/>
          </a:bodyPr>
          <a:lstStyle/>
          <a:p>
            <a:pPr eaLnBrk="1" fontAlgn="auto" hangingPunct="1">
              <a:spcBef>
                <a:spcPts val="0"/>
              </a:spcBef>
              <a:spcAft>
                <a:spcPts val="0"/>
              </a:spcAft>
              <a:defRPr/>
            </a:pPr>
            <a:r>
              <a:rPr lang="en-US" sz="3200" b="1" u="sng" dirty="0">
                <a:latin typeface="+mn-lt"/>
              </a:rPr>
              <a:t>Mark 14:25</a:t>
            </a:r>
            <a:r>
              <a:rPr lang="en-US" sz="3200" u="sng" dirty="0">
                <a:latin typeface="+mn-lt"/>
              </a:rPr>
              <a:t>:</a:t>
            </a:r>
            <a:r>
              <a:rPr lang="en-US" sz="3200" dirty="0">
                <a:latin typeface="+mn-lt"/>
              </a:rPr>
              <a:t>  (AKJV) “Verily I say unto you, I will drink </a:t>
            </a:r>
            <a:r>
              <a:rPr lang="en-US" sz="3200" b="1" u="sng" dirty="0">
                <a:latin typeface="+mn-lt"/>
              </a:rPr>
              <a:t>no more</a:t>
            </a:r>
            <a:r>
              <a:rPr lang="en-US" sz="3200" b="1" u="sng" dirty="0">
                <a:effectLst>
                  <a:outerShdw blurRad="38100" dist="38100" dir="2700000" algn="tl">
                    <a:srgbClr val="000000">
                      <a:alpha val="43137"/>
                    </a:srgbClr>
                  </a:outerShdw>
                </a:effectLst>
                <a:latin typeface="+mn-lt"/>
              </a:rPr>
              <a:t> </a:t>
            </a:r>
            <a:r>
              <a:rPr lang="en-US" sz="3200" dirty="0">
                <a:latin typeface="+mn-lt"/>
              </a:rPr>
              <a:t>of the fruit of the vine, until that day that I drink it </a:t>
            </a:r>
            <a:r>
              <a:rPr lang="en-US" sz="3200" u="sng" dirty="0">
                <a:effectLst>
                  <a:outerShdw blurRad="38100" dist="38100" dir="2700000" algn="tl">
                    <a:srgbClr val="000000">
                      <a:alpha val="43137"/>
                    </a:srgbClr>
                  </a:outerShdw>
                </a:effectLst>
                <a:latin typeface="+mn-lt"/>
              </a:rPr>
              <a:t>new</a:t>
            </a:r>
            <a:r>
              <a:rPr lang="en-US" sz="3200" dirty="0">
                <a:latin typeface="+mn-lt"/>
              </a:rPr>
              <a:t> in the kingdom of God.”   </a:t>
            </a:r>
          </a:p>
        </p:txBody>
      </p:sp>
      <p:sp>
        <p:nvSpPr>
          <p:cNvPr id="4" name="TextBox 3"/>
          <p:cNvSpPr txBox="1"/>
          <p:nvPr/>
        </p:nvSpPr>
        <p:spPr>
          <a:xfrm>
            <a:off x="688975" y="2838450"/>
            <a:ext cx="10599738" cy="2062163"/>
          </a:xfrm>
          <a:prstGeom prst="rect">
            <a:avLst/>
          </a:prstGeom>
          <a:noFill/>
        </p:spPr>
        <p:txBody>
          <a:bodyPr>
            <a:spAutoFit/>
          </a:bodyPr>
          <a:lstStyle/>
          <a:p>
            <a:pPr eaLnBrk="1" fontAlgn="auto" hangingPunct="1">
              <a:spcBef>
                <a:spcPts val="0"/>
              </a:spcBef>
              <a:spcAft>
                <a:spcPts val="0"/>
              </a:spcAft>
              <a:defRPr/>
            </a:pPr>
            <a:r>
              <a:rPr lang="en-US" sz="3200" b="1" u="sng" dirty="0">
                <a:latin typeface="+mn-lt"/>
              </a:rPr>
              <a:t>Mark 10:38</a:t>
            </a:r>
            <a:r>
              <a:rPr lang="en-US" sz="3200" u="sng" dirty="0">
                <a:latin typeface="+mn-lt"/>
              </a:rPr>
              <a:t>:</a:t>
            </a:r>
            <a:r>
              <a:rPr lang="en-US" sz="3200" dirty="0">
                <a:latin typeface="+mn-lt"/>
              </a:rPr>
              <a:t>  “But Jesus said unto them, Ye know not what he ask.  Can ye drink of the cup that I DRINK OF? and be baptized with the baptism that I am baptized with?”  (See John 18:11) 18:11)</a:t>
            </a:r>
            <a:endParaRPr lang="en-US" sz="3200" dirty="0">
              <a:effectLst>
                <a:outerShdw blurRad="50800" dist="38100" algn="tr" rotWithShape="0">
                  <a:prstClr val="black">
                    <a:alpha val="40000"/>
                  </a:prstClr>
                </a:outerShdw>
              </a:effectLst>
              <a:latin typeface="+mn-lt"/>
            </a:endParaRPr>
          </a:p>
        </p:txBody>
      </p:sp>
      <p:pic>
        <p:nvPicPr>
          <p:cNvPr id="152581" name="Picture 6" descr="https://deanlbailey.files.wordpress.com/2012/04/last-supp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62450"/>
            <a:ext cx="381000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2" name="Picture 8" descr="http://www.stmaryinthefields.co.uk/wp-content/uploads/2013/01/DSCF115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5588" y="4387850"/>
            <a:ext cx="4316412"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3" name="Picture 10" descr="https://ea2386d4-a-5fbf8901-s-sites.googlegroups.com/a/desertsunlimitedatonement.com/desert-sun/desert-sun/jesus-earthly-ministry---the-final-days/108---upper-room-to-mount-of-the-olive-orchard/3%20Fruit%20of%20the%20vine.jpg?attachauth=ANoY7cr0dVmyBw-QDUIjIPP1kgd5KVVWcbvwP9UbQDC7uhQ1Pzpso2KluBqL64rnXCDA5eJovWTtNQtAyNxEYl5dfkbqJ0L5CNim-ihg8-H6FiZ4a7KcnDhq5hot3XQVqdgm6EOCpVWpgYVjkB3rOsRDoxg762k4JsyshfnUMDXVTH69Y7WgjWSmrm0qqLmO0R6vrKBbDMCzY7vxAer9k0_wEyTvcfB7QmOZ_ddGUr1p0SrXN4Vep5jvicHQzN0BA1rTl4pI4C_-ZjynpjkwpwM4E5k3DMFarsVuMkDhED6dZOC-wNw9jwitoM48ZNdMB-HDOd2sCkah8w7MbSmp4oasD6dQS-duSoPJIhrSrUOrgdjRSr6Kt2CDMamb_0KHlxQHGwDE5IqM&amp;attredirects=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7900" y="4371975"/>
            <a:ext cx="4735513"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50863" y="336550"/>
            <a:ext cx="11223625" cy="1322388"/>
          </a:xfrm>
          <a:prstGeom prst="rect">
            <a:avLst/>
          </a:prstGeom>
          <a:noFill/>
        </p:spPr>
        <p:txBody>
          <a:bodyPr>
            <a:spAutoFit/>
          </a:bodyPr>
          <a:lstStyle/>
          <a:p>
            <a:pPr algn="ctr" eaLnBrk="1" fontAlgn="auto" hangingPunct="1">
              <a:spcBef>
                <a:spcPts val="0"/>
              </a:spcBef>
              <a:spcAft>
                <a:spcPts val="0"/>
              </a:spcAft>
              <a:defRPr/>
            </a:pPr>
            <a:r>
              <a:rPr lang="en-US" sz="4000" dirty="0">
                <a:solidFill>
                  <a:schemeClr val="bg1"/>
                </a:solidFill>
                <a:effectLst>
                  <a:outerShdw blurRad="38100" dist="38100" dir="2700000" algn="tl">
                    <a:srgbClr val="000000">
                      <a:alpha val="43137"/>
                    </a:srgbClr>
                  </a:outerShdw>
                </a:effectLst>
                <a:latin typeface="+mn-lt"/>
              </a:rPr>
              <a:t>IS THE CH</a:t>
            </a:r>
            <a:r>
              <a:rPr lang="en-US" sz="4000" dirty="0">
                <a:effectLst>
                  <a:outerShdw blurRad="38100" dist="38100" dir="2700000" algn="tl">
                    <a:srgbClr val="000000">
                      <a:alpha val="43137"/>
                    </a:srgbClr>
                  </a:outerShdw>
                </a:effectLst>
                <a:latin typeface="+mn-lt"/>
              </a:rPr>
              <a:t>URCH’S</a:t>
            </a:r>
            <a:r>
              <a:rPr lang="en-US" sz="4000" dirty="0">
                <a:solidFill>
                  <a:schemeClr val="bg1"/>
                </a:solidFill>
                <a:effectLst>
                  <a:outerShdw blurRad="38100" dist="38100" dir="2700000" algn="tl">
                    <a:srgbClr val="000000">
                      <a:alpha val="43137"/>
                    </a:srgbClr>
                  </a:outerShdw>
                </a:effectLst>
                <a:latin typeface="+mn-lt"/>
              </a:rPr>
              <a:t> </a:t>
            </a:r>
            <a:r>
              <a:rPr lang="en-US" sz="4000" dirty="0">
                <a:effectLst>
                  <a:outerShdw blurRad="38100" dist="38100" dir="2700000" algn="tl">
                    <a:srgbClr val="000000">
                      <a:alpha val="43137"/>
                    </a:srgbClr>
                  </a:outerShdw>
                </a:effectLst>
                <a:latin typeface="+mn-lt"/>
              </a:rPr>
              <a:t>ROLE IN RELATION TO THE NEW </a:t>
            </a:r>
            <a:r>
              <a:rPr lang="en-US" sz="4000" dirty="0">
                <a:solidFill>
                  <a:schemeClr val="bg1"/>
                </a:solidFill>
                <a:effectLst>
                  <a:outerShdw blurRad="38100" dist="38100" dir="2700000" algn="tl">
                    <a:srgbClr val="000000">
                      <a:alpha val="43137"/>
                    </a:srgbClr>
                  </a:outerShdw>
                </a:effectLst>
                <a:latin typeface="+mn-lt"/>
              </a:rPr>
              <a:t>COV</a:t>
            </a:r>
            <a:r>
              <a:rPr lang="en-US" sz="4000" dirty="0">
                <a:effectLst>
                  <a:outerShdw blurRad="38100" dist="38100" dir="2700000" algn="tl">
                    <a:srgbClr val="000000">
                      <a:alpha val="43137"/>
                    </a:srgbClr>
                  </a:outerShdw>
                </a:effectLst>
                <a:latin typeface="+mn-lt"/>
              </a:rPr>
              <a:t>ENANT THE SAME AS JESUS' ROLE?</a:t>
            </a:r>
          </a:p>
        </p:txBody>
      </p:sp>
    </p:spTree>
  </p:cSld>
  <p:clrMapOvr>
    <a:masterClrMapping/>
  </p:clrMapOvr>
  <p:transition spd="slow">
    <p:circl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550863" y="336550"/>
            <a:ext cx="11223625" cy="1322388"/>
          </a:xfrm>
          <a:prstGeom prst="rect">
            <a:avLst/>
          </a:prstGeom>
          <a:noFill/>
        </p:spPr>
        <p:txBody>
          <a:bodyPr>
            <a:spAutoFit/>
          </a:bodyPr>
          <a:lstStyle/>
          <a:p>
            <a:pPr algn="ctr" eaLnBrk="1" fontAlgn="auto" hangingPunct="1">
              <a:spcBef>
                <a:spcPts val="0"/>
              </a:spcBef>
              <a:spcAft>
                <a:spcPts val="0"/>
              </a:spcAft>
              <a:defRPr/>
            </a:pPr>
            <a:r>
              <a:rPr lang="en-US" sz="4000" dirty="0">
                <a:effectLst>
                  <a:outerShdw blurRad="38100" dist="38100" dir="2700000" algn="tl">
                    <a:srgbClr val="000000">
                      <a:alpha val="43137"/>
                    </a:srgbClr>
                  </a:outerShdw>
                </a:effectLst>
                <a:latin typeface="+mn-lt"/>
              </a:rPr>
              <a:t>IS THE CHURCH’S ROLE IN RELATION TO THE NEW COVENANT THE SAME AS JESUS' ROLE?</a:t>
            </a:r>
          </a:p>
        </p:txBody>
      </p:sp>
      <p:sp>
        <p:nvSpPr>
          <p:cNvPr id="141315" name="TextBox 2"/>
          <p:cNvSpPr txBox="1">
            <a:spLocks noChangeArrowheads="1"/>
          </p:cNvSpPr>
          <p:nvPr/>
        </p:nvSpPr>
        <p:spPr bwMode="auto">
          <a:xfrm>
            <a:off x="550863" y="1762125"/>
            <a:ext cx="1059973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u="sng"/>
              <a:t>Luke 22:20</a:t>
            </a:r>
            <a:r>
              <a:rPr lang="en-US" altLang="en-US" sz="3200" b="1"/>
              <a:t> </a:t>
            </a:r>
            <a:r>
              <a:rPr lang="en-US" altLang="en-US" sz="3200"/>
              <a:t>(NKJV) “Likewise He also took the cup after supper, saying, ‘This cup is the new covenant in My blood, which is shed for you.’’’ </a:t>
            </a:r>
          </a:p>
        </p:txBody>
      </p:sp>
      <p:sp>
        <p:nvSpPr>
          <p:cNvPr id="4" name="TextBox 3"/>
          <p:cNvSpPr txBox="1"/>
          <p:nvPr/>
        </p:nvSpPr>
        <p:spPr>
          <a:xfrm>
            <a:off x="550863" y="3406775"/>
            <a:ext cx="10599737" cy="1076325"/>
          </a:xfrm>
          <a:prstGeom prst="rect">
            <a:avLst/>
          </a:prstGeom>
          <a:noFill/>
        </p:spPr>
        <p:txBody>
          <a:bodyPr>
            <a:spAutoFit/>
          </a:bodyPr>
          <a:lstStyle/>
          <a:p>
            <a:pPr eaLnBrk="1" fontAlgn="auto" hangingPunct="1">
              <a:spcBef>
                <a:spcPts val="0"/>
              </a:spcBef>
              <a:spcAft>
                <a:spcPts val="0"/>
              </a:spcAft>
              <a:defRPr/>
            </a:pPr>
            <a:r>
              <a:rPr lang="en-US" sz="3200" b="1" u="sng" dirty="0">
                <a:latin typeface="+mn-lt"/>
              </a:rPr>
              <a:t>Luke 22:29</a:t>
            </a:r>
            <a:r>
              <a:rPr lang="en-US" sz="3200" b="1" dirty="0">
                <a:latin typeface="+mn-lt"/>
              </a:rPr>
              <a:t> </a:t>
            </a:r>
            <a:r>
              <a:rPr lang="en-US" sz="3200" dirty="0">
                <a:latin typeface="+mn-lt"/>
              </a:rPr>
              <a:t>(KJV) “And I </a:t>
            </a:r>
            <a:r>
              <a:rPr lang="en-US" sz="3200" b="1" u="sng" dirty="0">
                <a:effectLst>
                  <a:outerShdw blurRad="38100" dist="38100" dir="2700000" algn="tl">
                    <a:srgbClr val="000000">
                      <a:alpha val="43137"/>
                    </a:srgbClr>
                  </a:outerShdw>
                </a:effectLst>
                <a:latin typeface="+mn-lt"/>
              </a:rPr>
              <a:t>appoint</a:t>
            </a:r>
            <a:r>
              <a:rPr lang="en-US" sz="3200" dirty="0">
                <a:latin typeface="+mn-lt"/>
              </a:rPr>
              <a:t> unto you a kingdom, as my Father hath appointed unto me…” </a:t>
            </a:r>
            <a:endParaRPr lang="en-US" sz="3200" dirty="0">
              <a:effectLst>
                <a:outerShdw blurRad="50800" dist="38100" algn="tr" rotWithShape="0">
                  <a:prstClr val="black">
                    <a:alpha val="40000"/>
                  </a:prstClr>
                </a:outerShdw>
              </a:effectLst>
              <a:latin typeface="+mn-lt"/>
            </a:endParaRPr>
          </a:p>
        </p:txBody>
      </p:sp>
      <p:sp>
        <p:nvSpPr>
          <p:cNvPr id="5" name="TextBox 4"/>
          <p:cNvSpPr txBox="1"/>
          <p:nvPr/>
        </p:nvSpPr>
        <p:spPr>
          <a:xfrm>
            <a:off x="550863" y="4591050"/>
            <a:ext cx="11085512" cy="584200"/>
          </a:xfrm>
          <a:prstGeom prst="rect">
            <a:avLst/>
          </a:prstGeom>
          <a:noFill/>
        </p:spPr>
        <p:txBody>
          <a:bodyPr>
            <a:spAutoFit/>
          </a:bodyPr>
          <a:lstStyle/>
          <a:p>
            <a:pPr eaLnBrk="1" fontAlgn="auto" hangingPunct="1">
              <a:spcBef>
                <a:spcPts val="0"/>
              </a:spcBef>
              <a:spcAft>
                <a:spcPts val="0"/>
              </a:spcAft>
              <a:defRPr/>
            </a:pPr>
            <a:r>
              <a:rPr lang="en-US" sz="3200" dirty="0">
                <a:latin typeface="+mn-lt"/>
              </a:rPr>
              <a:t>“appoint” Strong’s 1303 mistranslated “Testator” in Hebrews 9:16</a:t>
            </a:r>
            <a:endParaRPr lang="en-US" sz="3200" dirty="0">
              <a:effectLst>
                <a:outerShdw blurRad="50800" dist="38100" algn="tr" rotWithShape="0">
                  <a:prstClr val="black">
                    <a:alpha val="40000"/>
                  </a:prstClr>
                </a:outerShdw>
              </a:effectLst>
              <a:latin typeface="+mn-l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1315"/>
                                        </p:tgtEl>
                                        <p:attrNameLst>
                                          <p:attrName>style.visibility</p:attrName>
                                        </p:attrNameLst>
                                      </p:cBhvr>
                                      <p:to>
                                        <p:strVal val="visible"/>
                                      </p:to>
                                    </p:set>
                                    <p:animEffect transition="in" filter="fade">
                                      <p:cBhvr>
                                        <p:cTn id="7" dur="1000"/>
                                        <p:tgtEl>
                                          <p:spTgt spid="141315"/>
                                        </p:tgtEl>
                                      </p:cBhvr>
                                    </p:animEffect>
                                    <p:anim calcmode="lin" valueType="num">
                                      <p:cBhvr>
                                        <p:cTn id="8" dur="1000" fill="hold"/>
                                        <p:tgtEl>
                                          <p:spTgt spid="141315"/>
                                        </p:tgtEl>
                                        <p:attrNameLst>
                                          <p:attrName>ppt_x</p:attrName>
                                        </p:attrNameLst>
                                      </p:cBhvr>
                                      <p:tavLst>
                                        <p:tav tm="0">
                                          <p:val>
                                            <p:strVal val="#ppt_x"/>
                                          </p:val>
                                        </p:tav>
                                        <p:tav tm="100000">
                                          <p:val>
                                            <p:strVal val="#ppt_x"/>
                                          </p:val>
                                        </p:tav>
                                      </p:tavLst>
                                    </p:anim>
                                    <p:anim calcmode="lin" valueType="num">
                                      <p:cBhvr>
                                        <p:cTn id="9" dur="1000" fill="hold"/>
                                        <p:tgtEl>
                                          <p:spTgt spid="1413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5" grpId="0"/>
      <p:bldP spid="4" grpId="0"/>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550863" y="336550"/>
            <a:ext cx="11223625" cy="1322388"/>
          </a:xfrm>
          <a:prstGeom prst="rect">
            <a:avLst/>
          </a:prstGeom>
          <a:noFill/>
        </p:spPr>
        <p:txBody>
          <a:bodyPr>
            <a:spAutoFit/>
          </a:bodyPr>
          <a:lstStyle/>
          <a:p>
            <a:pPr algn="ctr" eaLnBrk="1" fontAlgn="auto" hangingPunct="1">
              <a:spcBef>
                <a:spcPts val="0"/>
              </a:spcBef>
              <a:spcAft>
                <a:spcPts val="0"/>
              </a:spcAft>
              <a:defRPr/>
            </a:pPr>
            <a:r>
              <a:rPr lang="en-US" sz="4000" dirty="0">
                <a:effectLst>
                  <a:outerShdw blurRad="38100" dist="38100" dir="2700000" algn="tl">
                    <a:srgbClr val="000000">
                      <a:alpha val="43137"/>
                    </a:srgbClr>
                  </a:outerShdw>
                </a:effectLst>
                <a:latin typeface="+mn-lt"/>
              </a:rPr>
              <a:t>IS THE CHURCH’S ROLE IN RELATION TO THE NEW COVENANT THE SAME AS JESUS' ROLE?</a:t>
            </a:r>
          </a:p>
        </p:txBody>
      </p:sp>
      <p:sp>
        <p:nvSpPr>
          <p:cNvPr id="158723" name="TextBox 2"/>
          <p:cNvSpPr txBox="1">
            <a:spLocks noChangeArrowheads="1"/>
          </p:cNvSpPr>
          <p:nvPr/>
        </p:nvSpPr>
        <p:spPr bwMode="auto">
          <a:xfrm>
            <a:off x="550863" y="1762125"/>
            <a:ext cx="1059973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u="sng"/>
              <a:t>Luke 22:20</a:t>
            </a:r>
            <a:r>
              <a:rPr lang="en-US" altLang="en-US" sz="3200" b="1"/>
              <a:t> </a:t>
            </a:r>
            <a:r>
              <a:rPr lang="en-US" altLang="en-US" sz="3200"/>
              <a:t>(NKJV) “Likewise He also took the cup after supper, saying, ‘This cup is the new covenant in My blood, which is shed for you.’’’ </a:t>
            </a:r>
          </a:p>
        </p:txBody>
      </p:sp>
      <p:sp>
        <p:nvSpPr>
          <p:cNvPr id="4" name="TextBox 3"/>
          <p:cNvSpPr txBox="1"/>
          <p:nvPr/>
        </p:nvSpPr>
        <p:spPr>
          <a:xfrm>
            <a:off x="550863" y="3406775"/>
            <a:ext cx="10599737" cy="1076325"/>
          </a:xfrm>
          <a:prstGeom prst="rect">
            <a:avLst/>
          </a:prstGeom>
          <a:noFill/>
        </p:spPr>
        <p:txBody>
          <a:bodyPr>
            <a:spAutoFit/>
          </a:bodyPr>
          <a:lstStyle/>
          <a:p>
            <a:pPr eaLnBrk="1" fontAlgn="auto" hangingPunct="1">
              <a:spcBef>
                <a:spcPts val="0"/>
              </a:spcBef>
              <a:spcAft>
                <a:spcPts val="0"/>
              </a:spcAft>
              <a:defRPr/>
            </a:pPr>
            <a:r>
              <a:rPr lang="en-US" sz="3200" b="1" u="sng" dirty="0">
                <a:latin typeface="+mn-lt"/>
              </a:rPr>
              <a:t>Luke 22:29</a:t>
            </a:r>
            <a:r>
              <a:rPr lang="en-US" sz="3200" b="1" dirty="0">
                <a:latin typeface="+mn-lt"/>
              </a:rPr>
              <a:t> </a:t>
            </a:r>
            <a:r>
              <a:rPr lang="en-US" sz="3200" dirty="0">
                <a:latin typeface="+mn-lt"/>
              </a:rPr>
              <a:t>(KJV) “And I </a:t>
            </a:r>
            <a:r>
              <a:rPr lang="en-US" sz="3200" b="1" u="sng" dirty="0">
                <a:effectLst>
                  <a:outerShdw blurRad="38100" dist="38100" dir="2700000" algn="tl">
                    <a:srgbClr val="000000">
                      <a:alpha val="43137"/>
                    </a:srgbClr>
                  </a:outerShdw>
                </a:effectLst>
                <a:latin typeface="+mn-lt"/>
              </a:rPr>
              <a:t>appoint</a:t>
            </a:r>
            <a:r>
              <a:rPr lang="en-US" sz="3200" dirty="0">
                <a:latin typeface="+mn-lt"/>
              </a:rPr>
              <a:t> unto you a kingdom, as my Father hath appointed unto me…” </a:t>
            </a:r>
            <a:endParaRPr lang="en-US" sz="3200" dirty="0">
              <a:effectLst>
                <a:outerShdw blurRad="50800" dist="38100" algn="tr" rotWithShape="0">
                  <a:prstClr val="black">
                    <a:alpha val="40000"/>
                  </a:prstClr>
                </a:outerShdw>
              </a:effectLst>
              <a:latin typeface="+mn-lt"/>
            </a:endParaRPr>
          </a:p>
        </p:txBody>
      </p:sp>
      <p:sp>
        <p:nvSpPr>
          <p:cNvPr id="5" name="TextBox 4"/>
          <p:cNvSpPr txBox="1"/>
          <p:nvPr/>
        </p:nvSpPr>
        <p:spPr>
          <a:xfrm>
            <a:off x="550863" y="4591050"/>
            <a:ext cx="11085512" cy="584200"/>
          </a:xfrm>
          <a:prstGeom prst="rect">
            <a:avLst/>
          </a:prstGeom>
          <a:noFill/>
        </p:spPr>
        <p:txBody>
          <a:bodyPr>
            <a:spAutoFit/>
          </a:bodyPr>
          <a:lstStyle/>
          <a:p>
            <a:pPr eaLnBrk="1" fontAlgn="auto" hangingPunct="1">
              <a:spcBef>
                <a:spcPts val="0"/>
              </a:spcBef>
              <a:spcAft>
                <a:spcPts val="0"/>
              </a:spcAft>
              <a:defRPr/>
            </a:pPr>
            <a:r>
              <a:rPr lang="en-US" sz="3200" dirty="0">
                <a:latin typeface="+mn-lt"/>
              </a:rPr>
              <a:t>“appoint” Strong’s 1303 mistranslated “Testator” in Hebrews 9:16</a:t>
            </a:r>
            <a:endParaRPr lang="en-US" sz="3200" dirty="0">
              <a:effectLst>
                <a:outerShdw blurRad="50800" dist="38100" algn="tr" rotWithShape="0">
                  <a:prstClr val="black">
                    <a:alpha val="40000"/>
                  </a:prstClr>
                </a:outerShdw>
              </a:effectLst>
              <a:latin typeface="+mn-lt"/>
            </a:endParaRPr>
          </a:p>
        </p:txBody>
      </p:sp>
      <p:sp>
        <p:nvSpPr>
          <p:cNvPr id="6" name="TextBox 5"/>
          <p:cNvSpPr txBox="1"/>
          <p:nvPr/>
        </p:nvSpPr>
        <p:spPr>
          <a:xfrm>
            <a:off x="550863" y="5283200"/>
            <a:ext cx="11493500" cy="1570038"/>
          </a:xfrm>
          <a:prstGeom prst="rect">
            <a:avLst/>
          </a:prstGeom>
          <a:noFill/>
        </p:spPr>
        <p:txBody>
          <a:bodyPr>
            <a:spAutoFit/>
          </a:bodyPr>
          <a:lstStyle/>
          <a:p>
            <a:pPr eaLnBrk="1" fontAlgn="auto" hangingPunct="1">
              <a:spcBef>
                <a:spcPts val="0"/>
              </a:spcBef>
              <a:spcAft>
                <a:spcPts val="0"/>
              </a:spcAft>
              <a:defRPr/>
            </a:pPr>
            <a:r>
              <a:rPr lang="en-US" sz="3200" b="1" u="sng" dirty="0">
                <a:latin typeface="+mn-lt"/>
              </a:rPr>
              <a:t>Luke 22:29</a:t>
            </a:r>
            <a:r>
              <a:rPr lang="en-US" sz="3200" b="1" dirty="0">
                <a:latin typeface="+mn-lt"/>
              </a:rPr>
              <a:t> </a:t>
            </a:r>
            <a:r>
              <a:rPr lang="en-US" sz="3200" dirty="0">
                <a:latin typeface="+mn-lt"/>
              </a:rPr>
              <a:t>(</a:t>
            </a:r>
            <a:r>
              <a:rPr lang="en-US" sz="3200" dirty="0" err="1">
                <a:latin typeface="+mn-lt"/>
              </a:rPr>
              <a:t>Rotherham</a:t>
            </a:r>
            <a:r>
              <a:rPr lang="en-US" sz="3200" dirty="0">
                <a:latin typeface="+mn-lt"/>
              </a:rPr>
              <a:t>) “And I </a:t>
            </a:r>
            <a:r>
              <a:rPr lang="en-US" sz="3200" b="1" dirty="0">
                <a:latin typeface="+mn-lt"/>
              </a:rPr>
              <a:t>covenant</a:t>
            </a:r>
            <a:r>
              <a:rPr lang="en-US" sz="3200" dirty="0">
                <a:latin typeface="+mn-lt"/>
              </a:rPr>
              <a:t> (Strong’s 1303) unto you as my Father hath </a:t>
            </a:r>
            <a:r>
              <a:rPr lang="en-US" sz="3200" b="1" dirty="0">
                <a:latin typeface="+mn-lt"/>
              </a:rPr>
              <a:t>covenanted</a:t>
            </a:r>
            <a:r>
              <a:rPr lang="en-US" sz="3200" dirty="0">
                <a:latin typeface="+mn-lt"/>
              </a:rPr>
              <a:t> (Strong’s 1303) unto me a kingdom…”</a:t>
            </a:r>
            <a:endParaRPr lang="en-US" sz="3200" dirty="0">
              <a:effectLst>
                <a:outerShdw blurRad="50800" dist="38100" algn="tr" rotWithShape="0">
                  <a:prstClr val="black">
                    <a:alpha val="40000"/>
                  </a:prstClr>
                </a:outerShdw>
              </a:effectLst>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550863" y="336550"/>
            <a:ext cx="11223625" cy="1322388"/>
          </a:xfrm>
          <a:prstGeom prst="rect">
            <a:avLst/>
          </a:prstGeom>
          <a:noFill/>
        </p:spPr>
        <p:txBody>
          <a:bodyPr>
            <a:spAutoFit/>
          </a:bodyPr>
          <a:lstStyle/>
          <a:p>
            <a:pPr algn="ctr" eaLnBrk="1" fontAlgn="auto" hangingPunct="1">
              <a:spcBef>
                <a:spcPts val="0"/>
              </a:spcBef>
              <a:spcAft>
                <a:spcPts val="0"/>
              </a:spcAft>
              <a:defRPr/>
            </a:pPr>
            <a:r>
              <a:rPr lang="en-US" sz="4000" dirty="0">
                <a:effectLst>
                  <a:outerShdw blurRad="38100" dist="38100" dir="2700000" algn="tl">
                    <a:srgbClr val="000000">
                      <a:alpha val="43137"/>
                    </a:srgbClr>
                  </a:outerShdw>
                </a:effectLst>
                <a:latin typeface="+mn-lt"/>
              </a:rPr>
              <a:t>IS THE CHURCH’S ROLE IN RELATION TO THE NEW COVENANT THE SAME AS JESUS' ROLE?</a:t>
            </a:r>
          </a:p>
        </p:txBody>
      </p:sp>
      <p:sp>
        <p:nvSpPr>
          <p:cNvPr id="160771" name="TextBox 2"/>
          <p:cNvSpPr txBox="1">
            <a:spLocks noChangeArrowheads="1"/>
          </p:cNvSpPr>
          <p:nvPr/>
        </p:nvSpPr>
        <p:spPr bwMode="auto">
          <a:xfrm>
            <a:off x="550863" y="1762125"/>
            <a:ext cx="1059973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u="sng"/>
              <a:t>Luke 22:20</a:t>
            </a:r>
            <a:r>
              <a:rPr lang="en-US" altLang="en-US" sz="3200" b="1"/>
              <a:t> </a:t>
            </a:r>
            <a:r>
              <a:rPr lang="en-US" altLang="en-US" sz="3200"/>
              <a:t>(NKJV) “Likewise He also took the cup after supper, saying, ‘This cup is the new covenant in My blood, which is shed for you.’’’ </a:t>
            </a:r>
          </a:p>
        </p:txBody>
      </p:sp>
      <p:sp>
        <p:nvSpPr>
          <p:cNvPr id="4" name="TextBox 3"/>
          <p:cNvSpPr txBox="1"/>
          <p:nvPr/>
        </p:nvSpPr>
        <p:spPr>
          <a:xfrm>
            <a:off x="550863" y="3406775"/>
            <a:ext cx="10599737" cy="1076325"/>
          </a:xfrm>
          <a:prstGeom prst="rect">
            <a:avLst/>
          </a:prstGeom>
          <a:noFill/>
        </p:spPr>
        <p:txBody>
          <a:bodyPr>
            <a:spAutoFit/>
          </a:bodyPr>
          <a:lstStyle/>
          <a:p>
            <a:pPr eaLnBrk="1" fontAlgn="auto" hangingPunct="1">
              <a:spcBef>
                <a:spcPts val="0"/>
              </a:spcBef>
              <a:spcAft>
                <a:spcPts val="0"/>
              </a:spcAft>
              <a:defRPr/>
            </a:pPr>
            <a:r>
              <a:rPr lang="en-US" sz="3200" b="1" u="sng" dirty="0">
                <a:latin typeface="+mn-lt"/>
              </a:rPr>
              <a:t>Luke 22:29</a:t>
            </a:r>
            <a:r>
              <a:rPr lang="en-US" sz="3200" b="1" dirty="0">
                <a:latin typeface="+mn-lt"/>
              </a:rPr>
              <a:t> </a:t>
            </a:r>
            <a:r>
              <a:rPr lang="en-US" sz="3200" dirty="0">
                <a:latin typeface="+mn-lt"/>
              </a:rPr>
              <a:t>(KJV) “And I </a:t>
            </a:r>
            <a:r>
              <a:rPr lang="en-US" sz="3200" u="sng" dirty="0">
                <a:latin typeface="+mn-lt"/>
              </a:rPr>
              <a:t>appoint</a:t>
            </a:r>
            <a:r>
              <a:rPr lang="en-US" sz="3200" dirty="0">
                <a:latin typeface="+mn-lt"/>
              </a:rPr>
              <a:t> unto you a kingdom, as my Father hath appointed unto me…” </a:t>
            </a:r>
            <a:endParaRPr lang="en-US" sz="3200" dirty="0">
              <a:effectLst>
                <a:outerShdw blurRad="50800" dist="38100" algn="tr" rotWithShape="0">
                  <a:prstClr val="black">
                    <a:alpha val="40000"/>
                  </a:prstClr>
                </a:outerShdw>
              </a:effectLst>
              <a:latin typeface="+mn-lt"/>
            </a:endParaRPr>
          </a:p>
        </p:txBody>
      </p:sp>
      <p:sp>
        <p:nvSpPr>
          <p:cNvPr id="5" name="TextBox 4"/>
          <p:cNvSpPr txBox="1"/>
          <p:nvPr/>
        </p:nvSpPr>
        <p:spPr>
          <a:xfrm>
            <a:off x="550863" y="4591050"/>
            <a:ext cx="11085512" cy="584200"/>
          </a:xfrm>
          <a:prstGeom prst="rect">
            <a:avLst/>
          </a:prstGeom>
          <a:noFill/>
        </p:spPr>
        <p:txBody>
          <a:bodyPr>
            <a:spAutoFit/>
          </a:bodyPr>
          <a:lstStyle/>
          <a:p>
            <a:pPr eaLnBrk="1" fontAlgn="auto" hangingPunct="1">
              <a:spcBef>
                <a:spcPts val="0"/>
              </a:spcBef>
              <a:spcAft>
                <a:spcPts val="0"/>
              </a:spcAft>
              <a:defRPr/>
            </a:pPr>
            <a:r>
              <a:rPr lang="en-US" sz="3200" dirty="0">
                <a:latin typeface="+mn-lt"/>
              </a:rPr>
              <a:t>“appoint” Strong’s 1303 mistranslated “Testator” in Hebrews 9:16</a:t>
            </a:r>
            <a:endParaRPr lang="en-US" sz="3200" dirty="0">
              <a:effectLst>
                <a:outerShdw blurRad="50800" dist="38100" algn="tr" rotWithShape="0">
                  <a:prstClr val="black">
                    <a:alpha val="40000"/>
                  </a:prstClr>
                </a:outerShdw>
              </a:effectLst>
              <a:latin typeface="+mn-lt"/>
            </a:endParaRPr>
          </a:p>
        </p:txBody>
      </p:sp>
      <p:sp>
        <p:nvSpPr>
          <p:cNvPr id="6" name="TextBox 5"/>
          <p:cNvSpPr txBox="1"/>
          <p:nvPr/>
        </p:nvSpPr>
        <p:spPr>
          <a:xfrm>
            <a:off x="550863" y="5283200"/>
            <a:ext cx="11493500" cy="1570038"/>
          </a:xfrm>
          <a:prstGeom prst="rect">
            <a:avLst/>
          </a:prstGeom>
          <a:noFill/>
        </p:spPr>
        <p:txBody>
          <a:bodyPr>
            <a:spAutoFit/>
          </a:bodyPr>
          <a:lstStyle/>
          <a:p>
            <a:pPr eaLnBrk="1" fontAlgn="auto" hangingPunct="1">
              <a:spcBef>
                <a:spcPts val="0"/>
              </a:spcBef>
              <a:spcAft>
                <a:spcPts val="0"/>
              </a:spcAft>
              <a:defRPr/>
            </a:pPr>
            <a:r>
              <a:rPr lang="en-US" sz="3200" b="1" u="sng" dirty="0">
                <a:latin typeface="+mn-lt"/>
              </a:rPr>
              <a:t>Luke 22:29</a:t>
            </a:r>
            <a:r>
              <a:rPr lang="en-US" sz="3200" b="1" dirty="0">
                <a:latin typeface="+mn-lt"/>
              </a:rPr>
              <a:t> </a:t>
            </a:r>
            <a:r>
              <a:rPr lang="en-US" sz="3200" dirty="0">
                <a:latin typeface="+mn-lt"/>
              </a:rPr>
              <a:t>(</a:t>
            </a:r>
            <a:r>
              <a:rPr lang="en-US" sz="3200" dirty="0" err="1">
                <a:latin typeface="+mn-lt"/>
              </a:rPr>
              <a:t>Rotherham</a:t>
            </a:r>
            <a:r>
              <a:rPr lang="en-US" sz="3200" dirty="0">
                <a:latin typeface="+mn-lt"/>
              </a:rPr>
              <a:t>) “And I </a:t>
            </a:r>
            <a:r>
              <a:rPr lang="en-US" sz="3200" b="1" dirty="0">
                <a:latin typeface="+mn-lt"/>
              </a:rPr>
              <a:t>covenant</a:t>
            </a:r>
            <a:r>
              <a:rPr lang="en-US" sz="3200" dirty="0">
                <a:latin typeface="+mn-lt"/>
              </a:rPr>
              <a:t> (Strong’s 1303) unto you as my Father hath </a:t>
            </a:r>
            <a:r>
              <a:rPr lang="en-US" sz="3200" b="1" dirty="0">
                <a:latin typeface="+mn-lt"/>
              </a:rPr>
              <a:t>covenanted</a:t>
            </a:r>
            <a:r>
              <a:rPr lang="en-US" sz="3200" dirty="0">
                <a:latin typeface="+mn-lt"/>
              </a:rPr>
              <a:t> (Strong’s 1303) unto me a kingdom…”</a:t>
            </a:r>
            <a:endParaRPr lang="en-US" sz="3200" dirty="0">
              <a:effectLst>
                <a:outerShdw blurRad="50800" dist="38100" algn="tr" rotWithShape="0">
                  <a:prstClr val="black">
                    <a:alpha val="40000"/>
                  </a:prstClr>
                </a:outerShdw>
              </a:effectLst>
              <a:latin typeface="+mn-lt"/>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0">
          <a:gsLst>
            <a:gs pos="0">
              <a:srgbClr val="7030A0"/>
            </a:gs>
            <a:gs pos="67000">
              <a:srgbClr val="B5D2EC"/>
            </a:gs>
            <a:gs pos="83000">
              <a:srgbClr val="B5D2EC"/>
            </a:gs>
            <a:gs pos="100000">
              <a:srgbClr val="CEE1F2"/>
            </a:gs>
          </a:gsLst>
          <a:lin ang="3600000"/>
        </a:gradFill>
        <a:effectLst/>
      </p:bgPr>
    </p:bg>
    <p:spTree>
      <p:nvGrpSpPr>
        <p:cNvPr id="1" name=""/>
        <p:cNvGrpSpPr/>
        <p:nvPr/>
      </p:nvGrpSpPr>
      <p:grpSpPr>
        <a:xfrm>
          <a:off x="0" y="0"/>
          <a:ext cx="0" cy="0"/>
          <a:chOff x="0" y="0"/>
          <a:chExt cx="0" cy="0"/>
        </a:xfrm>
      </p:grpSpPr>
      <p:pic>
        <p:nvPicPr>
          <p:cNvPr id="162818" name="Picture 6" descr="http://www.jesuswalk.com/moses/images/tissot-moses-forbids-the-people-to-follow-him-445x3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3" y="3171825"/>
            <a:ext cx="4822825"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989013" y="228600"/>
            <a:ext cx="10213975" cy="646113"/>
          </a:xfrm>
          <a:prstGeom prst="rect">
            <a:avLst/>
          </a:prstGeom>
          <a:noFill/>
        </p:spPr>
        <p:txBody>
          <a:bodyPr>
            <a:spAutoFit/>
          </a:bodyPr>
          <a:lstStyle/>
          <a:p>
            <a:pPr algn="ctr" eaLnBrk="1" fontAlgn="auto" hangingPunct="1">
              <a:spcBef>
                <a:spcPts val="0"/>
              </a:spcBef>
              <a:spcAft>
                <a:spcPts val="0"/>
              </a:spcAft>
              <a:defRPr/>
            </a:pPr>
            <a:r>
              <a:rPr lang="en-US" sz="3600" b="1" dirty="0">
                <a:solidFill>
                  <a:prstClr val="black"/>
                </a:solidFill>
                <a:effectLst>
                  <a:outerShdw blurRad="38100" dist="38100" dir="2700000" algn="tl">
                    <a:srgbClr val="000000">
                      <a:alpha val="43137"/>
                    </a:srgbClr>
                  </a:outerShdw>
                </a:effectLst>
                <a:latin typeface="Calibri" panose="020F0502020204030204"/>
              </a:rPr>
              <a:t>HAVE WE ARRIVED AT MOUNT ZION?</a:t>
            </a:r>
            <a:endParaRPr lang="en-US" b="1" dirty="0">
              <a:solidFill>
                <a:prstClr val="black"/>
              </a:solidFill>
              <a:latin typeface="Calibri" panose="020F0502020204030204"/>
            </a:endParaRPr>
          </a:p>
        </p:txBody>
      </p:sp>
      <p:sp>
        <p:nvSpPr>
          <p:cNvPr id="68611" name="TextBox 4"/>
          <p:cNvSpPr txBox="1">
            <a:spLocks noChangeArrowheads="1"/>
          </p:cNvSpPr>
          <p:nvPr/>
        </p:nvSpPr>
        <p:spPr bwMode="auto">
          <a:xfrm>
            <a:off x="576263" y="1098550"/>
            <a:ext cx="11198225"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3200" u="sng" dirty="0" smtClean="0">
                <a:solidFill>
                  <a:prstClr val="black"/>
                </a:solidFill>
                <a:effectLst>
                  <a:outerShdw blurRad="38100" dist="38100" dir="2700000" algn="tl">
                    <a:srgbClr val="000000">
                      <a:alpha val="43137"/>
                    </a:srgbClr>
                  </a:outerShdw>
                </a:effectLst>
              </a:rPr>
              <a:t>Exodus 19:17, 20</a:t>
            </a:r>
            <a:r>
              <a:rPr lang="en-US" altLang="en-US" sz="3200" dirty="0" smtClean="0">
                <a:solidFill>
                  <a:prstClr val="black"/>
                </a:solidFill>
                <a:effectLst>
                  <a:outerShdw blurRad="38100" dist="38100" dir="2700000" algn="tl">
                    <a:srgbClr val="000000">
                      <a:alpha val="43137"/>
                    </a:srgbClr>
                  </a:outerShdw>
                </a:effectLst>
              </a:rPr>
              <a:t>:  “And Moses brought the people out of the camp to meet God, and they stood at the foot of the mountain ...   And the LORD came down on Mount Sinai, to the top of the mountain; and the LORD called Moses to the top of the mountain, </a:t>
            </a:r>
            <a:r>
              <a:rPr lang="en-US" altLang="en-US" sz="3200" dirty="0" smtClean="0">
                <a:solidFill>
                  <a:prstClr val="white"/>
                </a:solidFill>
                <a:effectLst>
                  <a:outerShdw blurRad="38100" dist="38100" dir="2700000" algn="tl">
                    <a:srgbClr val="000000">
                      <a:alpha val="43137"/>
                    </a:srgbClr>
                  </a:outerShdw>
                </a:effectLst>
              </a:rPr>
              <a:t>and Moses went up.” </a:t>
            </a:r>
          </a:p>
        </p:txBody>
      </p:sp>
      <p:pic>
        <p:nvPicPr>
          <p:cNvPr id="162821" name="Picture 2" descr="http://cdn29.elitedaily.com/wp-content/uploads/2013/08/moses-with-the-ten-commandments-the-bible-27076062-500-341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5838" y="3171825"/>
            <a:ext cx="7396162"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989013" y="228600"/>
            <a:ext cx="10213975" cy="646113"/>
          </a:xfrm>
          <a:prstGeom prst="rect">
            <a:avLst/>
          </a:prstGeom>
          <a:solidFill>
            <a:schemeClr val="bg1">
              <a:alpha val="42000"/>
            </a:schemeClr>
          </a:solidFill>
        </p:spPr>
        <p:txBody>
          <a:bodyPr>
            <a:spAutoFit/>
          </a:bodyPr>
          <a:lstStyle/>
          <a:p>
            <a:pPr algn="ctr" eaLnBrk="1" fontAlgn="auto" hangingPunct="1">
              <a:spcBef>
                <a:spcPts val="0"/>
              </a:spcBef>
              <a:spcAft>
                <a:spcPts val="0"/>
              </a:spcAft>
              <a:defRPr/>
            </a:pPr>
            <a:r>
              <a:rPr lang="en-US" sz="3600" dirty="0">
                <a:solidFill>
                  <a:prstClr val="black"/>
                </a:solidFill>
                <a:effectLst>
                  <a:outerShdw blurRad="38100" dist="38100" dir="2700000" algn="tl">
                    <a:srgbClr val="000000">
                      <a:alpha val="43137"/>
                    </a:srgbClr>
                  </a:outerShdw>
                </a:effectLst>
                <a:latin typeface="Calibri" panose="020F0502020204030204"/>
              </a:rPr>
              <a:t>HAVE WE ARRIVED AT MOUNT ZION?</a:t>
            </a:r>
            <a:endParaRPr lang="en-US" dirty="0">
              <a:solidFill>
                <a:prstClr val="black"/>
              </a:solidFill>
              <a:effectLst>
                <a:outerShdw blurRad="38100" dist="38100" dir="2700000" algn="tl">
                  <a:srgbClr val="000000">
                    <a:alpha val="43137"/>
                  </a:srgbClr>
                </a:outerShdw>
              </a:effectLst>
              <a:latin typeface="Calibri" panose="020F0502020204030204"/>
            </a:endParaRPr>
          </a:p>
        </p:txBody>
      </p:sp>
      <p:sp>
        <p:nvSpPr>
          <p:cNvPr id="68611" name="TextBox 4"/>
          <p:cNvSpPr txBox="1">
            <a:spLocks noChangeArrowheads="1"/>
          </p:cNvSpPr>
          <p:nvPr/>
        </p:nvSpPr>
        <p:spPr bwMode="auto">
          <a:xfrm>
            <a:off x="744538" y="4505325"/>
            <a:ext cx="11037887" cy="1570038"/>
          </a:xfrm>
          <a:prstGeom prst="rect">
            <a:avLst/>
          </a:prstGeom>
          <a:solidFill>
            <a:schemeClr val="bg1">
              <a:alpha val="50000"/>
            </a:schemeClr>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3200" u="sng" dirty="0" smtClean="0">
                <a:solidFill>
                  <a:prstClr val="black"/>
                </a:solidFill>
                <a:effectLst>
                  <a:outerShdw blurRad="38100" dist="38100" dir="2700000" algn="tl">
                    <a:srgbClr val="000000">
                      <a:alpha val="43137"/>
                    </a:srgbClr>
                  </a:outerShdw>
                </a:effectLst>
              </a:rPr>
              <a:t>Hebrews 12:22, 24</a:t>
            </a:r>
            <a:r>
              <a:rPr lang="en-US" altLang="en-US" sz="3200" dirty="0" smtClean="0">
                <a:solidFill>
                  <a:prstClr val="black"/>
                </a:solidFill>
                <a:effectLst>
                  <a:outerShdw blurRad="38100" dist="38100" dir="2700000" algn="tl">
                    <a:srgbClr val="000000">
                      <a:alpha val="43137"/>
                    </a:srgbClr>
                  </a:outerShdw>
                </a:effectLst>
              </a:rPr>
              <a:t> (NASV) “22 But you have come to Mount Zion …  24  and to Jesus, the mediator of a new covenant, and to the sprinkled blood…”</a:t>
            </a:r>
          </a:p>
        </p:txBody>
      </p:sp>
    </p:spTree>
  </p:cSld>
  <p:clrMapOvr>
    <a:masterClrMapping/>
  </p:clrMapOvr>
  <p:transition spd="med">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989013" y="228600"/>
            <a:ext cx="10213975" cy="646113"/>
          </a:xfrm>
          <a:prstGeom prst="rect">
            <a:avLst/>
          </a:prstGeom>
          <a:noFill/>
        </p:spPr>
        <p:txBody>
          <a:bodyPr>
            <a:spAutoFit/>
          </a:bodyPr>
          <a:lstStyle/>
          <a:p>
            <a:pPr algn="ctr" eaLnBrk="1" fontAlgn="auto" hangingPunct="1">
              <a:spcBef>
                <a:spcPts val="0"/>
              </a:spcBef>
              <a:spcAft>
                <a:spcPts val="0"/>
              </a:spcAft>
              <a:defRPr/>
            </a:pPr>
            <a:r>
              <a:rPr lang="en-US" sz="3600" dirty="0">
                <a:solidFill>
                  <a:prstClr val="black"/>
                </a:solidFill>
                <a:effectLst>
                  <a:outerShdw blurRad="38100" dist="38100" dir="2700000" algn="tl">
                    <a:srgbClr val="000000">
                      <a:alpha val="43137"/>
                    </a:srgbClr>
                  </a:outerShdw>
                </a:effectLst>
                <a:latin typeface="Calibri" panose="020F0502020204030204"/>
              </a:rPr>
              <a:t>HAVE WE ARRIVED AT MOUNT ZION?</a:t>
            </a:r>
            <a:endParaRPr lang="en-US" dirty="0">
              <a:solidFill>
                <a:prstClr val="black"/>
              </a:solidFill>
              <a:latin typeface="Calibri" panose="020F0502020204030204"/>
            </a:endParaRPr>
          </a:p>
        </p:txBody>
      </p:sp>
      <p:sp>
        <p:nvSpPr>
          <p:cNvPr id="166915" name="TextBox 4"/>
          <p:cNvSpPr txBox="1">
            <a:spLocks noChangeArrowheads="1"/>
          </p:cNvSpPr>
          <p:nvPr/>
        </p:nvSpPr>
        <p:spPr bwMode="auto">
          <a:xfrm>
            <a:off x="576263" y="1098550"/>
            <a:ext cx="110394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u="sng">
                <a:solidFill>
                  <a:srgbClr val="000000"/>
                </a:solidFill>
              </a:rPr>
              <a:t>Hebrews 12:22, 24</a:t>
            </a:r>
            <a:r>
              <a:rPr lang="en-US" altLang="en-US" sz="3200" b="1">
                <a:solidFill>
                  <a:srgbClr val="000000"/>
                </a:solidFill>
              </a:rPr>
              <a:t> </a:t>
            </a:r>
            <a:r>
              <a:rPr lang="en-US" altLang="en-US" sz="3200">
                <a:solidFill>
                  <a:srgbClr val="000000"/>
                </a:solidFill>
              </a:rPr>
              <a:t>(NASV) “22 But you </a:t>
            </a:r>
            <a:r>
              <a:rPr lang="en-US" altLang="en-US" sz="3200" b="1">
                <a:solidFill>
                  <a:srgbClr val="0000FF"/>
                </a:solidFill>
              </a:rPr>
              <a:t>have come </a:t>
            </a:r>
            <a:r>
              <a:rPr lang="en-US" altLang="en-US" sz="3200">
                <a:solidFill>
                  <a:srgbClr val="000000"/>
                </a:solidFill>
              </a:rPr>
              <a:t>to Mount Zion …  24  and to Jesus, the mediator of a new covenant, and to the sprinkled blood…”</a:t>
            </a:r>
          </a:p>
        </p:txBody>
      </p:sp>
      <p:sp>
        <p:nvSpPr>
          <p:cNvPr id="166916" name="TextBox 4"/>
          <p:cNvSpPr txBox="1">
            <a:spLocks noChangeArrowheads="1"/>
          </p:cNvSpPr>
          <p:nvPr/>
        </p:nvSpPr>
        <p:spPr bwMode="auto">
          <a:xfrm>
            <a:off x="576263" y="3073400"/>
            <a:ext cx="1103947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a:solidFill>
                  <a:srgbClr val="000000"/>
                </a:solidFill>
              </a:rPr>
              <a:t>“</a:t>
            </a:r>
            <a:r>
              <a:rPr lang="en-US" altLang="en-US" sz="3200" b="1">
                <a:solidFill>
                  <a:srgbClr val="0000FF"/>
                </a:solidFill>
              </a:rPr>
              <a:t>have come</a:t>
            </a:r>
            <a:r>
              <a:rPr lang="en-US" altLang="en-US" sz="3200">
                <a:solidFill>
                  <a:srgbClr val="000000"/>
                </a:solidFill>
              </a:rPr>
              <a:t>” Strong’s 4334  means to “approach” or “come near”</a:t>
            </a:r>
          </a:p>
          <a:p>
            <a:pPr eaLnBrk="1" hangingPunct="1">
              <a:lnSpc>
                <a:spcPct val="100000"/>
              </a:lnSpc>
              <a:spcBef>
                <a:spcPct val="0"/>
              </a:spcBef>
              <a:buFontTx/>
              <a:buNone/>
            </a:pPr>
            <a:endParaRPr lang="en-US" altLang="en-US" sz="3200">
              <a:solidFill>
                <a:srgbClr val="000000"/>
              </a:solidFill>
            </a:endParaRPr>
          </a:p>
          <a:p>
            <a:pPr>
              <a:lnSpc>
                <a:spcPct val="100000"/>
              </a:lnSpc>
              <a:spcBef>
                <a:spcPct val="0"/>
              </a:spcBef>
              <a:buFontTx/>
              <a:buNone/>
            </a:pPr>
            <a:r>
              <a:rPr lang="en-US" altLang="en-US" sz="3200" u="sng">
                <a:solidFill>
                  <a:srgbClr val="000000"/>
                </a:solidFill>
                <a:ea typeface="Times New Roman" panose="02020603050405020304" pitchFamily="18" charset="0"/>
                <a:cs typeface="Arial" panose="020B0604020202020204" pitchFamily="34" charset="0"/>
              </a:rPr>
              <a:t>Henry Alford’s “Greek Testament: An Exegetical and Critical Commentary</a:t>
            </a:r>
            <a:r>
              <a:rPr lang="en-US" altLang="en-US" sz="3200">
                <a:solidFill>
                  <a:srgbClr val="000000"/>
                </a:solidFill>
                <a:ea typeface="Times New Roman" panose="02020603050405020304" pitchFamily="18" charset="0"/>
                <a:cs typeface="Arial" panose="020B0604020202020204" pitchFamily="34" charset="0"/>
              </a:rPr>
              <a:t>” also renders it “but ye have drawn near…” Then he notes this is the same sense that Israel drew near or approached in Deut 4:11.</a:t>
            </a:r>
            <a:endParaRPr lang="en-US" altLang="en-US" sz="3200">
              <a:solidFill>
                <a:srgbClr val="000000"/>
              </a:solidFill>
            </a:endParaRPr>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DBB"/>
        </a:solidFill>
        <a:effectLst/>
      </p:bgPr>
    </p:bg>
    <p:spTree>
      <p:nvGrpSpPr>
        <p:cNvPr id="1" name=""/>
        <p:cNvGrpSpPr/>
        <p:nvPr/>
      </p:nvGrpSpPr>
      <p:grpSpPr>
        <a:xfrm>
          <a:off x="0" y="0"/>
          <a:ext cx="0" cy="0"/>
          <a:chOff x="0" y="0"/>
          <a:chExt cx="0" cy="0"/>
        </a:xfrm>
      </p:grpSpPr>
      <p:pic>
        <p:nvPicPr>
          <p:cNvPr id="3993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10500" y="2209800"/>
            <a:ext cx="2857500"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2"/>
          <p:cNvSpPr txBox="1">
            <a:spLocks noChangeArrowheads="1"/>
          </p:cNvSpPr>
          <p:nvPr/>
        </p:nvSpPr>
        <p:spPr bwMode="auto">
          <a:xfrm>
            <a:off x="1752600" y="152400"/>
            <a:ext cx="8763000" cy="18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900" b="1">
                <a:solidFill>
                  <a:srgbClr val="000000"/>
                </a:solidFill>
                <a:cs typeface="Arial" panose="020B0604020202020204" pitchFamily="34" charset="0"/>
              </a:rPr>
              <a:t>Pardon for sin and a peace that endureth,</a:t>
            </a:r>
            <a:br>
              <a:rPr lang="en-US" altLang="en-US" sz="2900" b="1">
                <a:solidFill>
                  <a:srgbClr val="000000"/>
                </a:solidFill>
                <a:cs typeface="Arial" panose="020B0604020202020204" pitchFamily="34" charset="0"/>
              </a:rPr>
            </a:br>
            <a:r>
              <a:rPr lang="en-US" altLang="en-US" sz="2900" b="1">
                <a:solidFill>
                  <a:srgbClr val="000000"/>
                </a:solidFill>
                <a:cs typeface="Arial" panose="020B0604020202020204" pitchFamily="34" charset="0"/>
              </a:rPr>
              <a:t>Thine own dear presence to cheer and to guide;</a:t>
            </a:r>
            <a:br>
              <a:rPr lang="en-US" altLang="en-US" sz="2900" b="1">
                <a:solidFill>
                  <a:srgbClr val="000000"/>
                </a:solidFill>
                <a:cs typeface="Arial" panose="020B0604020202020204" pitchFamily="34" charset="0"/>
              </a:rPr>
            </a:br>
            <a:r>
              <a:rPr lang="en-US" altLang="en-US" sz="2900" b="1">
                <a:solidFill>
                  <a:srgbClr val="000000"/>
                </a:solidFill>
                <a:cs typeface="Arial" panose="020B0604020202020204" pitchFamily="34" charset="0"/>
              </a:rPr>
              <a:t>Strength for today and bright hope for tomorrow,</a:t>
            </a:r>
            <a:br>
              <a:rPr lang="en-US" altLang="en-US" sz="2900" b="1">
                <a:solidFill>
                  <a:srgbClr val="000000"/>
                </a:solidFill>
                <a:cs typeface="Arial" panose="020B0604020202020204" pitchFamily="34" charset="0"/>
              </a:rPr>
            </a:br>
            <a:r>
              <a:rPr lang="en-US" altLang="en-US" sz="2900" b="1">
                <a:solidFill>
                  <a:srgbClr val="000000"/>
                </a:solidFill>
                <a:cs typeface="Arial" panose="020B0604020202020204" pitchFamily="34" charset="0"/>
              </a:rPr>
              <a:t>Blessings all mine, with ten thousand beside!</a:t>
            </a:r>
          </a:p>
        </p:txBody>
      </p:sp>
      <p:pic>
        <p:nvPicPr>
          <p:cNvPr id="39940" name="Picture 4" descr="marry &amp; Joh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209800"/>
            <a:ext cx="382428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5" descr="ReadingBib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209800"/>
            <a:ext cx="310673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6" descr="man-reading-bib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4587875"/>
            <a:ext cx="2438400"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989013" y="228600"/>
            <a:ext cx="10213975" cy="646113"/>
          </a:xfrm>
          <a:prstGeom prst="rect">
            <a:avLst/>
          </a:prstGeom>
          <a:noFill/>
        </p:spPr>
        <p:txBody>
          <a:bodyPr>
            <a:spAutoFit/>
          </a:bodyPr>
          <a:lstStyle/>
          <a:p>
            <a:pPr algn="ctr" eaLnBrk="1" fontAlgn="auto" hangingPunct="1">
              <a:spcBef>
                <a:spcPts val="0"/>
              </a:spcBef>
              <a:spcAft>
                <a:spcPts val="0"/>
              </a:spcAft>
              <a:defRPr/>
            </a:pPr>
            <a:r>
              <a:rPr lang="en-US" sz="3600" b="1" dirty="0">
                <a:solidFill>
                  <a:prstClr val="white"/>
                </a:solidFill>
                <a:effectLst>
                  <a:outerShdw blurRad="38100" dist="38100" dir="2700000" algn="tl">
                    <a:srgbClr val="000000">
                      <a:alpha val="43137"/>
                    </a:srgbClr>
                  </a:outerShdw>
                </a:effectLst>
                <a:latin typeface="Calibri" panose="020F0502020204030204"/>
              </a:rPr>
              <a:t>HAVE WE ARRIVED AT MOUNT ZION?</a:t>
            </a:r>
            <a:endParaRPr lang="en-US" b="1" dirty="0">
              <a:solidFill>
                <a:prstClr val="white"/>
              </a:solidFill>
              <a:latin typeface="Calibri" panose="020F0502020204030204"/>
            </a:endParaRPr>
          </a:p>
        </p:txBody>
      </p:sp>
      <p:sp>
        <p:nvSpPr>
          <p:cNvPr id="7" name="TextBox 4"/>
          <p:cNvSpPr txBox="1">
            <a:spLocks noChangeArrowheads="1"/>
          </p:cNvSpPr>
          <p:nvPr/>
        </p:nvSpPr>
        <p:spPr bwMode="auto">
          <a:xfrm>
            <a:off x="576262" y="874713"/>
            <a:ext cx="110394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en-US" altLang="en-US" sz="3200" b="1" u="sng" dirty="0" smtClean="0">
                <a:solidFill>
                  <a:prstClr val="white"/>
                </a:solidFill>
                <a:effectLst>
                  <a:outerShdw blurRad="38100" dist="38100" dir="2700000" algn="tl">
                    <a:srgbClr val="000000">
                      <a:alpha val="43137"/>
                    </a:srgbClr>
                  </a:outerShdw>
                </a:effectLst>
              </a:rPr>
              <a:t>Hebrews 12:22-24</a:t>
            </a:r>
            <a:r>
              <a:rPr lang="en-US" altLang="en-US" sz="3200" b="1" dirty="0" smtClean="0">
                <a:solidFill>
                  <a:prstClr val="white"/>
                </a:solidFill>
                <a:effectLst>
                  <a:outerShdw blurRad="38100" dist="38100" dir="2700000" algn="tl">
                    <a:srgbClr val="000000">
                      <a:alpha val="43137"/>
                    </a:srgbClr>
                  </a:outerShdw>
                </a:effectLst>
              </a:rPr>
              <a:t> </a:t>
            </a:r>
            <a:r>
              <a:rPr lang="en-US" altLang="en-US" sz="3200" dirty="0" smtClean="0">
                <a:solidFill>
                  <a:prstClr val="white"/>
                </a:solidFill>
                <a:effectLst>
                  <a:outerShdw blurRad="38100" dist="38100" dir="2700000" algn="tl">
                    <a:srgbClr val="000000">
                      <a:alpha val="43137"/>
                    </a:srgbClr>
                  </a:outerShdw>
                </a:effectLst>
              </a:rPr>
              <a:t>(NASV) “22 But you </a:t>
            </a:r>
            <a:r>
              <a:rPr lang="en-US" altLang="en-US" sz="3200" strike="sngStrike" dirty="0" smtClean="0">
                <a:solidFill>
                  <a:prstClr val="white"/>
                </a:solidFill>
                <a:effectLst>
                  <a:outerShdw blurRad="38100" dist="38100" dir="2700000" algn="tl">
                    <a:srgbClr val="000000">
                      <a:alpha val="43137"/>
                    </a:srgbClr>
                  </a:outerShdw>
                </a:effectLst>
              </a:rPr>
              <a:t>have come </a:t>
            </a:r>
            <a:r>
              <a:rPr lang="en-US" altLang="en-US" sz="3200" b="1" dirty="0" smtClean="0">
                <a:solidFill>
                  <a:srgbClr val="FFFF00"/>
                </a:solidFill>
                <a:effectLst>
                  <a:outerShdw blurRad="38100" dist="38100" dir="2700000" algn="tl">
                    <a:srgbClr val="000000">
                      <a:alpha val="43137"/>
                    </a:srgbClr>
                  </a:outerShdw>
                </a:effectLst>
              </a:rPr>
              <a:t>are drawing near</a:t>
            </a:r>
            <a:r>
              <a:rPr lang="en-US" altLang="en-US" sz="3200" b="1" dirty="0" smtClean="0">
                <a:solidFill>
                  <a:prstClr val="black"/>
                </a:solidFill>
                <a:effectLst>
                  <a:outerShdw blurRad="38100" dist="38100" dir="2700000" algn="tl">
                    <a:srgbClr val="000000">
                      <a:alpha val="43137"/>
                    </a:srgbClr>
                  </a:outerShdw>
                </a:effectLst>
              </a:rPr>
              <a:t> </a:t>
            </a:r>
            <a:r>
              <a:rPr lang="en-US" altLang="en-US" sz="3200" dirty="0" smtClean="0">
                <a:solidFill>
                  <a:prstClr val="white"/>
                </a:solidFill>
                <a:effectLst>
                  <a:outerShdw blurRad="38100" dist="38100" dir="2700000" algn="tl">
                    <a:srgbClr val="000000">
                      <a:alpha val="43137"/>
                    </a:srgbClr>
                  </a:outerShdw>
                </a:effectLst>
              </a:rPr>
              <a:t>to Mount Zion… the heavenly Jerusalem…  24  and to Jesus, </a:t>
            </a:r>
            <a:r>
              <a:rPr lang="en-US" altLang="en-US" sz="3200" dirty="0" smtClean="0">
                <a:solidFill>
                  <a:prstClr val="black"/>
                </a:solidFill>
                <a:effectLst>
                  <a:outerShdw blurRad="38100" dist="38100" dir="2700000" algn="tl">
                    <a:srgbClr val="000000">
                      <a:alpha val="43137"/>
                    </a:srgbClr>
                  </a:outerShdw>
                </a:effectLst>
              </a:rPr>
              <a:t>the mediator of a new covenant, and to the sprinkled blood…”</a:t>
            </a:r>
          </a:p>
        </p:txBody>
      </p:sp>
    </p:spTree>
  </p:cSld>
  <p:clrMapOvr>
    <a:masterClrMapping/>
  </p:clrMapOvr>
  <p:transition spd="med">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7FAFD"/>
            </a:gs>
            <a:gs pos="74001">
              <a:srgbClr val="B5D2EC"/>
            </a:gs>
            <a:gs pos="83000">
              <a:srgbClr val="B5D2EC"/>
            </a:gs>
            <a:gs pos="100000">
              <a:srgbClr val="CEE1F2"/>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1825" y="141288"/>
            <a:ext cx="10810875" cy="1325562"/>
          </a:xfrm>
        </p:spPr>
        <p:txBody>
          <a:bodyPr/>
          <a:lstStyle/>
          <a:p>
            <a:pPr>
              <a:defRPr/>
            </a:pPr>
            <a:r>
              <a:rPr lang="en-US" b="1" dirty="0" smtClean="0">
                <a:effectLst>
                  <a:outerShdw blurRad="38100" dist="38100" dir="2700000" algn="tl">
                    <a:srgbClr val="000000">
                      <a:alpha val="43137"/>
                    </a:srgbClr>
                  </a:outerShdw>
                </a:effectLst>
              </a:rPr>
              <a:t>SUMMARY – OUR ROLE IN GOD’S COVENANTS</a:t>
            </a:r>
            <a:endParaRPr lang="en-US" b="1" dirty="0">
              <a:effectLst>
                <a:outerShdw blurRad="38100" dist="38100" dir="2700000" algn="tl">
                  <a:srgbClr val="000000">
                    <a:alpha val="43137"/>
                  </a:srgbClr>
                </a:outerShdw>
              </a:effectLst>
            </a:endParaRPr>
          </a:p>
        </p:txBody>
      </p:sp>
      <p:sp>
        <p:nvSpPr>
          <p:cNvPr id="171011" name="Content Placeholder 2"/>
          <p:cNvSpPr>
            <a:spLocks noGrp="1"/>
          </p:cNvSpPr>
          <p:nvPr>
            <p:ph idx="1"/>
          </p:nvPr>
        </p:nvSpPr>
        <p:spPr>
          <a:xfrm>
            <a:off x="496888" y="1287463"/>
            <a:ext cx="11085512" cy="5184775"/>
          </a:xfrm>
        </p:spPr>
        <p:txBody>
          <a:bodyPr/>
          <a:lstStyle/>
          <a:p>
            <a:r>
              <a:rPr lang="en-US" altLang="en-US" smtClean="0"/>
              <a:t>A Bible Covenant is a contract ratified by sacrifices.</a:t>
            </a:r>
          </a:p>
          <a:p>
            <a:r>
              <a:rPr lang="en-US" altLang="en-US" smtClean="0"/>
              <a:t>The Jeremiah 31 New Covenant is made with Natural Israel.</a:t>
            </a:r>
          </a:p>
          <a:p>
            <a:r>
              <a:rPr lang="en-US" altLang="en-US" smtClean="0"/>
              <a:t>Per Romans 11, the New Covenant is made with Natural Israel after the Church’s sacrifice is complete (when the earthly kingdom is established).</a:t>
            </a:r>
          </a:p>
          <a:p>
            <a:r>
              <a:rPr lang="en-US" altLang="en-US" smtClean="0"/>
              <a:t>There would be no need for Jesus to now be the “surety” or “guarantee” of the New Covenant if it were already operational.</a:t>
            </a:r>
          </a:p>
          <a:p>
            <a:r>
              <a:rPr lang="en-US" altLang="en-US" smtClean="0"/>
              <a:t>Drinking the Cup shows the Church with Jesus ratify the New Covenant</a:t>
            </a:r>
          </a:p>
          <a:p>
            <a:r>
              <a:rPr lang="en-US" altLang="en-US" smtClean="0"/>
              <a:t>Hebrew 12 shows we are drawing near to, but have not yet arrived at, Mount Zion and the New Covenant.</a:t>
            </a:r>
          </a:p>
          <a:p>
            <a:r>
              <a:rPr lang="en-US" altLang="en-US" smtClean="0"/>
              <a:t>No Bible verse in the New Testament says that God makes the New Covenant with the Church.</a:t>
            </a:r>
          </a:p>
        </p:txBody>
      </p:sp>
    </p:spTree>
  </p:cSld>
  <p:clrMapOvr>
    <a:masterClrMapping/>
  </p:clrMapOvr>
  <p:transition spd="slow">
    <p:circl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A7E2FF"/>
        </a:solidFill>
        <a:effectLst/>
      </p:bgPr>
    </p:bg>
    <p:spTree>
      <p:nvGrpSpPr>
        <p:cNvPr id="1" name=""/>
        <p:cNvGrpSpPr/>
        <p:nvPr/>
      </p:nvGrpSpPr>
      <p:grpSpPr>
        <a:xfrm>
          <a:off x="0" y="0"/>
          <a:ext cx="0" cy="0"/>
          <a:chOff x="0" y="0"/>
          <a:chExt cx="0" cy="0"/>
        </a:xfrm>
      </p:grpSpPr>
      <p:pic>
        <p:nvPicPr>
          <p:cNvPr id="173058" name="Picture 8" descr="http://passagebreakbyjerry.files.wordpress.com/2013/08/a-abraha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7525" y="2095500"/>
            <a:ext cx="4459288"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39713" y="-9525"/>
            <a:ext cx="11283950" cy="2308225"/>
          </a:xfrm>
          <a:prstGeom prst="rect">
            <a:avLst/>
          </a:prstGeom>
          <a:noFill/>
        </p:spPr>
        <p:txBody>
          <a:bodyPr>
            <a:spAutoFit/>
          </a:bodyPr>
          <a:lstStyle/>
          <a:p>
            <a:pPr algn="ctr" eaLnBrk="1" fontAlgn="auto" hangingPunct="1">
              <a:spcBef>
                <a:spcPts val="0"/>
              </a:spcBef>
              <a:spcAft>
                <a:spcPts val="0"/>
              </a:spcAft>
              <a:defRPr/>
            </a:pPr>
            <a:r>
              <a:rPr lang="en-US" sz="7200" dirty="0">
                <a:effectLst>
                  <a:outerShdw blurRad="38100" dist="38100" dir="2700000" algn="tl">
                    <a:srgbClr val="000000">
                      <a:alpha val="43137"/>
                    </a:srgbClr>
                  </a:outerShdw>
                </a:effectLst>
                <a:latin typeface="+mn-lt"/>
              </a:rPr>
              <a:t>OUR ROLE IN GOD’S COVENANTS – Part 1</a:t>
            </a:r>
          </a:p>
        </p:txBody>
      </p:sp>
      <p:pic>
        <p:nvPicPr>
          <p:cNvPr id="173060" name="Picture 4" descr="http://www.hillbilly10commandments.com/images/moses3.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5563" y="2095500"/>
            <a:ext cx="3554412"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1" name="Picture 10" descr="http://kingdomnewtestament.files.wordpress.com/2012/03/jesus_high_pries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4650" y="2095500"/>
            <a:ext cx="3141663"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2" name="Picture 12" descr="https://farm3.staticflickr.com/2087/2233183424_0a006ee70a_z.jpg?zz=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2095500"/>
            <a:ext cx="3524251"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38225" y="2641600"/>
            <a:ext cx="1255713" cy="460375"/>
          </a:xfrm>
          <a:prstGeom prst="rect">
            <a:avLst/>
          </a:prstGeom>
          <a:noFill/>
        </p:spPr>
        <p:txBody>
          <a:bodyPr>
            <a:spAutoFit/>
          </a:bodyPr>
          <a:lstStyle/>
          <a:p>
            <a:pPr>
              <a:defRPr/>
            </a:pPr>
            <a:r>
              <a:rPr lang="en-US" sz="2400" dirty="0">
                <a:effectLst>
                  <a:outerShdw blurRad="38100" dist="38100" dir="2700000" algn="tl">
                    <a:srgbClr val="000000">
                      <a:alpha val="43137"/>
                    </a:srgbClr>
                  </a:outerShdw>
                </a:effectLst>
              </a:rPr>
              <a:t>Noah</a:t>
            </a:r>
          </a:p>
        </p:txBody>
      </p:sp>
      <p:sp>
        <p:nvSpPr>
          <p:cNvPr id="3" name="TextBox 2"/>
          <p:cNvSpPr txBox="1"/>
          <p:nvPr/>
        </p:nvSpPr>
        <p:spPr>
          <a:xfrm>
            <a:off x="3646488" y="3424238"/>
            <a:ext cx="1506537" cy="461962"/>
          </a:xfrm>
          <a:prstGeom prst="rect">
            <a:avLst/>
          </a:prstGeom>
          <a:noFill/>
        </p:spPr>
        <p:txBody>
          <a:bodyPr>
            <a:spAutoFit/>
          </a:bodyPr>
          <a:lstStyle/>
          <a:p>
            <a:pPr>
              <a:defRPr/>
            </a:pPr>
            <a:r>
              <a:rPr lang="en-US" sz="2400" dirty="0">
                <a:solidFill>
                  <a:schemeClr val="bg1"/>
                </a:solidFill>
                <a:effectLst>
                  <a:outerShdw blurRad="38100" dist="38100" dir="2700000" algn="tl">
                    <a:srgbClr val="000000">
                      <a:alpha val="43137"/>
                    </a:srgbClr>
                  </a:outerShdw>
                </a:effectLst>
              </a:rPr>
              <a:t>Abraham</a:t>
            </a:r>
          </a:p>
        </p:txBody>
      </p:sp>
      <p:sp>
        <p:nvSpPr>
          <p:cNvPr id="173065" name="TextBox 4"/>
          <p:cNvSpPr txBox="1">
            <a:spLocks noChangeArrowheads="1"/>
          </p:cNvSpPr>
          <p:nvPr/>
        </p:nvSpPr>
        <p:spPr bwMode="auto">
          <a:xfrm>
            <a:off x="6678613" y="2298700"/>
            <a:ext cx="1174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solidFill>
                  <a:schemeClr val="bg1"/>
                </a:solidFill>
              </a:rPr>
              <a:t>Moses</a:t>
            </a:r>
          </a:p>
        </p:txBody>
      </p:sp>
      <p:sp>
        <p:nvSpPr>
          <p:cNvPr id="6" name="TextBox 5"/>
          <p:cNvSpPr txBox="1"/>
          <p:nvPr/>
        </p:nvSpPr>
        <p:spPr>
          <a:xfrm>
            <a:off x="10717213" y="2409825"/>
            <a:ext cx="931862" cy="461963"/>
          </a:xfrm>
          <a:prstGeom prst="rect">
            <a:avLst/>
          </a:prstGeom>
          <a:noFill/>
        </p:spPr>
        <p:txBody>
          <a:bodyPr>
            <a:spAutoFit/>
          </a:bodyPr>
          <a:lstStyle/>
          <a:p>
            <a:pPr>
              <a:defRPr/>
            </a:pPr>
            <a:r>
              <a:rPr lang="en-US" sz="2400" dirty="0">
                <a:effectLst>
                  <a:outerShdw blurRad="38100" dist="38100" dir="2700000" algn="tl">
                    <a:srgbClr val="000000">
                      <a:alpha val="43137"/>
                    </a:srgbClr>
                  </a:outerShdw>
                </a:effectLst>
              </a:rPr>
              <a:t>Jesus</a:t>
            </a:r>
          </a:p>
        </p:txBody>
      </p:sp>
    </p:spTree>
  </p:cSld>
  <p:clrMapOvr>
    <a:masterClrMapping/>
  </p:clrMapOvr>
  <p:transition spd="med">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644525" y="363538"/>
            <a:ext cx="5337175" cy="646112"/>
          </a:xfrm>
          <a:prstGeom prst="rect">
            <a:avLst/>
          </a:prstGeom>
          <a:noFill/>
        </p:spPr>
        <p:txBody>
          <a:bodyPr>
            <a:spAutoFit/>
          </a:bodyPr>
          <a:lstStyle/>
          <a:p>
            <a:pPr eaLnBrk="1" fontAlgn="auto" hangingPunct="1">
              <a:spcBef>
                <a:spcPts val="0"/>
              </a:spcBef>
              <a:spcAft>
                <a:spcPts val="0"/>
              </a:spcAft>
              <a:defRPr/>
            </a:pPr>
            <a:r>
              <a:rPr lang="en-US" sz="3600" b="1" dirty="0">
                <a:solidFill>
                  <a:prstClr val="black"/>
                </a:solidFill>
                <a:effectLst>
                  <a:outerShdw blurRad="38100" dist="38100" dir="2700000" algn="tl">
                    <a:srgbClr val="000000">
                      <a:alpha val="43137"/>
                    </a:srgbClr>
                  </a:outerShdw>
                </a:effectLst>
                <a:latin typeface="Calibri" panose="020F0502020204030204"/>
              </a:rPr>
              <a:t>Hymn 164 - Hear The Call</a:t>
            </a:r>
          </a:p>
        </p:txBody>
      </p:sp>
    </p:spTree>
  </p:cSld>
  <p:clrMapOvr>
    <a:masterClrMapping/>
  </p:clrMapOvr>
  <p:transition spd="slow">
    <p:push dir="u"/>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84225" y="317500"/>
            <a:ext cx="6297613" cy="1200150"/>
          </a:xfrm>
          <a:prstGeom prst="rect">
            <a:avLst/>
          </a:prstGeom>
          <a:noFill/>
        </p:spPr>
        <p:txBody>
          <a:bodyPr>
            <a:spAutoFit/>
          </a:bodyPr>
          <a:lstStyle/>
          <a:p>
            <a:pPr eaLnBrk="1" fontAlgn="auto" hangingPunct="1">
              <a:spcBef>
                <a:spcPts val="0"/>
              </a:spcBef>
              <a:spcAft>
                <a:spcPts val="0"/>
              </a:spcAft>
              <a:defRPr/>
            </a:pPr>
            <a:r>
              <a:rPr lang="en-US" sz="3600" b="1" dirty="0">
                <a:solidFill>
                  <a:prstClr val="white"/>
                </a:solidFill>
                <a:effectLst>
                  <a:outerShdw blurRad="38100" dist="38100" dir="2700000" algn="tl">
                    <a:srgbClr val="000000">
                      <a:alpha val="43137"/>
                    </a:srgbClr>
                  </a:outerShdw>
                </a:effectLst>
                <a:latin typeface="Calibri" panose="020F0502020204030204"/>
              </a:rPr>
              <a:t>Lo! the day of God is breaking;</a:t>
            </a:r>
          </a:p>
          <a:p>
            <a:pPr eaLnBrk="1" fontAlgn="auto" hangingPunct="1">
              <a:spcBef>
                <a:spcPts val="0"/>
              </a:spcBef>
              <a:spcAft>
                <a:spcPts val="0"/>
              </a:spcAft>
              <a:defRPr/>
            </a:pPr>
            <a:r>
              <a:rPr lang="en-US" sz="3600" b="1" dirty="0">
                <a:solidFill>
                  <a:prstClr val="white"/>
                </a:solidFill>
                <a:effectLst>
                  <a:outerShdw blurRad="38100" dist="38100" dir="2700000" algn="tl">
                    <a:srgbClr val="000000">
                      <a:alpha val="43137"/>
                    </a:srgbClr>
                  </a:outerShdw>
                </a:effectLst>
                <a:latin typeface="Calibri" panose="020F0502020204030204"/>
              </a:rPr>
              <a:t>See the gleaming from afar!</a:t>
            </a:r>
          </a:p>
        </p:txBody>
      </p:sp>
    </p:spTree>
  </p:cSld>
  <p:clrMapOvr>
    <a:masterClrMapping/>
  </p:clrMapOvr>
  <p:transition spd="slow">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39700" y="3321050"/>
            <a:ext cx="7116763" cy="1201738"/>
          </a:xfrm>
          <a:prstGeom prst="rect">
            <a:avLst/>
          </a:prstGeom>
          <a:noFill/>
        </p:spPr>
        <p:txBody>
          <a:bodyPr>
            <a:spAutoFit/>
          </a:bodyPr>
          <a:lstStyle/>
          <a:p>
            <a:pPr eaLnBrk="1" fontAlgn="auto" hangingPunct="1">
              <a:spcBef>
                <a:spcPts val="0"/>
              </a:spcBef>
              <a:spcAft>
                <a:spcPts val="0"/>
              </a:spcAft>
              <a:defRPr/>
            </a:pPr>
            <a:r>
              <a:rPr lang="en-US" sz="3600" b="1" dirty="0">
                <a:solidFill>
                  <a:prstClr val="black"/>
                </a:solidFill>
                <a:effectLst>
                  <a:outerShdw blurRad="38100" dist="38100" dir="2700000" algn="tl">
                    <a:srgbClr val="000000">
                      <a:alpha val="43137"/>
                    </a:srgbClr>
                  </a:outerShdw>
                </a:effectLst>
                <a:latin typeface="Calibri" panose="020F0502020204030204"/>
              </a:rPr>
              <a:t>Sons of earth from slumber waking,</a:t>
            </a:r>
          </a:p>
          <a:p>
            <a:pPr eaLnBrk="1" fontAlgn="auto" hangingPunct="1">
              <a:spcBef>
                <a:spcPts val="0"/>
              </a:spcBef>
              <a:spcAft>
                <a:spcPts val="0"/>
              </a:spcAft>
              <a:defRPr/>
            </a:pPr>
            <a:r>
              <a:rPr lang="en-US" sz="3600" b="1" dirty="0">
                <a:solidFill>
                  <a:prstClr val="black"/>
                </a:solidFill>
                <a:effectLst>
                  <a:outerShdw blurRad="38100" dist="38100" dir="2700000" algn="tl">
                    <a:srgbClr val="000000">
                      <a:alpha val="43137"/>
                    </a:srgbClr>
                  </a:outerShdw>
                </a:effectLst>
                <a:latin typeface="Calibri" panose="020F0502020204030204"/>
              </a:rPr>
              <a:t>Hail the bright and Morning Star.</a:t>
            </a:r>
          </a:p>
        </p:txBody>
      </p:sp>
    </p:spTree>
  </p:cSld>
  <p:clrMapOvr>
    <a:masterClrMapping/>
  </p:clrMapOvr>
  <p:transition spd="slow">
    <p:push dir="u"/>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88938" y="233363"/>
            <a:ext cx="7483475" cy="3138487"/>
          </a:xfrm>
          <a:prstGeom prst="rect">
            <a:avLst/>
          </a:prstGeom>
          <a:noFill/>
        </p:spPr>
        <p:txBody>
          <a:bodyPr>
            <a:spAutoFit/>
          </a:bodyPr>
          <a:lstStyle/>
          <a:p>
            <a:pPr eaLnBrk="1" fontAlgn="auto" hangingPunct="1">
              <a:spcBef>
                <a:spcPts val="0"/>
              </a:spcBef>
              <a:spcAft>
                <a:spcPts val="0"/>
              </a:spcAft>
              <a:defRPr/>
            </a:pPr>
            <a:r>
              <a:rPr lang="en-US" sz="3600" b="1" dirty="0">
                <a:solidFill>
                  <a:prstClr val="white"/>
                </a:solidFill>
                <a:effectLst>
                  <a:outerShdw blurRad="38100" dist="38100" dir="2700000" algn="tl">
                    <a:srgbClr val="000000">
                      <a:alpha val="43137"/>
                    </a:srgbClr>
                  </a:outerShdw>
                </a:effectLst>
                <a:latin typeface="Calibri" panose="020F0502020204030204"/>
              </a:rPr>
              <a:t>CHORUS</a:t>
            </a:r>
          </a:p>
          <a:p>
            <a:pPr eaLnBrk="1" fontAlgn="auto" hangingPunct="1">
              <a:spcBef>
                <a:spcPts val="0"/>
              </a:spcBef>
              <a:spcAft>
                <a:spcPts val="0"/>
              </a:spcAft>
              <a:defRPr/>
            </a:pPr>
            <a:endParaRPr lang="en-US" dirty="0">
              <a:solidFill>
                <a:prstClr val="black"/>
              </a:solidFill>
              <a:latin typeface="Calibri" panose="020F0502020204030204"/>
            </a:endParaRPr>
          </a:p>
          <a:p>
            <a:pPr eaLnBrk="1" fontAlgn="auto" hangingPunct="1">
              <a:spcBef>
                <a:spcPts val="0"/>
              </a:spcBef>
              <a:spcAft>
                <a:spcPts val="0"/>
              </a:spcAft>
              <a:defRPr/>
            </a:pPr>
            <a:r>
              <a:rPr lang="en-US" sz="3600" b="1" dirty="0">
                <a:solidFill>
                  <a:prstClr val="white"/>
                </a:solidFill>
                <a:effectLst>
                  <a:outerShdw blurRad="38100" dist="38100" dir="2700000" algn="tl">
                    <a:srgbClr val="000000">
                      <a:alpha val="43137"/>
                    </a:srgbClr>
                  </a:outerShdw>
                </a:effectLst>
                <a:latin typeface="Calibri" panose="020F0502020204030204"/>
              </a:rPr>
              <a:t>Hear the call! O gird your armor on,</a:t>
            </a:r>
          </a:p>
          <a:p>
            <a:pPr eaLnBrk="1" fontAlgn="auto" hangingPunct="1">
              <a:spcBef>
                <a:spcPts val="0"/>
              </a:spcBef>
              <a:spcAft>
                <a:spcPts val="0"/>
              </a:spcAft>
              <a:defRPr/>
            </a:pPr>
            <a:r>
              <a:rPr lang="en-US" sz="3600" b="1" dirty="0">
                <a:solidFill>
                  <a:prstClr val="white"/>
                </a:solidFill>
                <a:effectLst>
                  <a:outerShdw blurRad="38100" dist="38100" dir="2700000" algn="tl">
                    <a:srgbClr val="000000">
                      <a:alpha val="43137"/>
                    </a:srgbClr>
                  </a:outerShdw>
                </a:effectLst>
                <a:latin typeface="Calibri" panose="020F0502020204030204"/>
              </a:rPr>
              <a:t>Grasp the Spirit's mighty sword;</a:t>
            </a:r>
          </a:p>
          <a:p>
            <a:pPr eaLnBrk="1" fontAlgn="auto" hangingPunct="1">
              <a:spcBef>
                <a:spcPts val="0"/>
              </a:spcBef>
              <a:spcAft>
                <a:spcPts val="0"/>
              </a:spcAft>
              <a:defRPr/>
            </a:pPr>
            <a:r>
              <a:rPr lang="en-US" sz="3600" b="1" dirty="0">
                <a:solidFill>
                  <a:prstClr val="white"/>
                </a:solidFill>
                <a:effectLst>
                  <a:outerShdw blurRad="38100" dist="38100" dir="2700000" algn="tl">
                    <a:srgbClr val="000000">
                      <a:alpha val="43137"/>
                    </a:srgbClr>
                  </a:outerShdw>
                </a:effectLst>
                <a:latin typeface="Calibri" panose="020F0502020204030204"/>
              </a:rPr>
              <a:t>Take the helmet of salvation,</a:t>
            </a:r>
          </a:p>
          <a:p>
            <a:pPr eaLnBrk="1" fontAlgn="auto" hangingPunct="1">
              <a:spcBef>
                <a:spcPts val="0"/>
              </a:spcBef>
              <a:spcAft>
                <a:spcPts val="0"/>
              </a:spcAft>
              <a:defRPr/>
            </a:pPr>
            <a:r>
              <a:rPr lang="en-US" sz="3600" b="1" dirty="0">
                <a:solidFill>
                  <a:prstClr val="white"/>
                </a:solidFill>
                <a:effectLst>
                  <a:outerShdw blurRad="38100" dist="38100" dir="2700000" algn="tl">
                    <a:srgbClr val="000000">
                      <a:alpha val="43137"/>
                    </a:srgbClr>
                  </a:outerShdw>
                </a:effectLst>
                <a:latin typeface="Calibri" panose="020F0502020204030204"/>
              </a:rPr>
              <a:t>Pressing on to battle for the Lord!</a:t>
            </a:r>
          </a:p>
        </p:txBody>
      </p:sp>
    </p:spTree>
  </p:cSld>
  <p:clrMapOvr>
    <a:masterClrMapping/>
  </p:clrMapOvr>
  <p:transition spd="slow">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52413" y="4618038"/>
            <a:ext cx="7165975" cy="1200150"/>
          </a:xfrm>
          <a:prstGeom prst="rect">
            <a:avLst/>
          </a:prstGeom>
          <a:noFill/>
        </p:spPr>
        <p:txBody>
          <a:bodyPr>
            <a:spAutoFit/>
          </a:bodyPr>
          <a:lstStyle/>
          <a:p>
            <a:pPr eaLnBrk="1" fontAlgn="auto" hangingPunct="1">
              <a:spcBef>
                <a:spcPts val="0"/>
              </a:spcBef>
              <a:spcAft>
                <a:spcPts val="0"/>
              </a:spcAft>
              <a:defRPr/>
            </a:pPr>
            <a:r>
              <a:rPr lang="en-US" sz="3600" b="1" dirty="0">
                <a:solidFill>
                  <a:prstClr val="black"/>
                </a:solidFill>
                <a:effectLst>
                  <a:outerShdw blurRad="38100" dist="38100" dir="2700000" algn="tl">
                    <a:srgbClr val="000000">
                      <a:alpha val="43137"/>
                    </a:srgbClr>
                  </a:outerShdw>
                </a:effectLst>
                <a:latin typeface="Calibri" panose="020F0502020204030204"/>
              </a:rPr>
              <a:t>Trust in him who is your Captain;</a:t>
            </a:r>
          </a:p>
          <a:p>
            <a:pPr eaLnBrk="1" fontAlgn="auto" hangingPunct="1">
              <a:spcBef>
                <a:spcPts val="0"/>
              </a:spcBef>
              <a:spcAft>
                <a:spcPts val="0"/>
              </a:spcAft>
              <a:defRPr/>
            </a:pPr>
            <a:r>
              <a:rPr lang="en-US" sz="3600" b="1" dirty="0">
                <a:solidFill>
                  <a:prstClr val="black"/>
                </a:solidFill>
                <a:effectLst>
                  <a:outerShdw blurRad="38100" dist="38100" dir="2700000" algn="tl">
                    <a:srgbClr val="000000">
                      <a:alpha val="43137"/>
                    </a:srgbClr>
                  </a:outerShdw>
                </a:effectLst>
                <a:latin typeface="Calibri" panose="020F0502020204030204"/>
              </a:rPr>
              <a:t>Let no heart in terror quail;</a:t>
            </a:r>
          </a:p>
        </p:txBody>
      </p:sp>
    </p:spTree>
  </p:cSld>
  <p:clrMapOvr>
    <a:masterClrMapping/>
  </p:clrMapOvr>
  <p:transition spd="slow">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876300" y="2230438"/>
            <a:ext cx="6718300" cy="1476375"/>
          </a:xfrm>
          <a:prstGeom prst="rect">
            <a:avLst/>
          </a:prstGeom>
          <a:noFill/>
        </p:spPr>
        <p:txBody>
          <a:bodyPr>
            <a:spAutoFit/>
          </a:bodyPr>
          <a:lstStyle/>
          <a:p>
            <a:pPr eaLnBrk="1" fontAlgn="auto" hangingPunct="1">
              <a:spcBef>
                <a:spcPts val="0"/>
              </a:spcBef>
              <a:spcAft>
                <a:spcPts val="0"/>
              </a:spcAft>
              <a:defRPr/>
            </a:pPr>
            <a:r>
              <a:rPr lang="en-US" sz="3600" b="1" dirty="0">
                <a:solidFill>
                  <a:prstClr val="white"/>
                </a:solidFill>
                <a:effectLst>
                  <a:outerShdw blurRad="38100" dist="38100" dir="2700000" algn="tl">
                    <a:srgbClr val="000000">
                      <a:alpha val="43137"/>
                    </a:srgbClr>
                  </a:outerShdw>
                </a:effectLst>
                <a:latin typeface="Calibri" panose="020F0502020204030204"/>
              </a:rPr>
              <a:t>Jesus leads the </a:t>
            </a:r>
            <a:r>
              <a:rPr lang="en-US" sz="3600" b="1" dirty="0" err="1">
                <a:solidFill>
                  <a:prstClr val="white"/>
                </a:solidFill>
                <a:effectLst>
                  <a:outerShdw blurRad="38100" dist="38100" dir="2700000" algn="tl">
                    <a:srgbClr val="000000">
                      <a:alpha val="43137"/>
                    </a:srgbClr>
                  </a:outerShdw>
                </a:effectLst>
                <a:latin typeface="Calibri" panose="020F0502020204030204"/>
              </a:rPr>
              <a:t>gath'ring</a:t>
            </a:r>
            <a:r>
              <a:rPr lang="en-US" sz="3600" b="1" dirty="0">
                <a:solidFill>
                  <a:prstClr val="white"/>
                </a:solidFill>
                <a:effectLst>
                  <a:outerShdw blurRad="38100" dist="38100" dir="2700000" algn="tl">
                    <a:srgbClr val="000000">
                      <a:alpha val="43137"/>
                    </a:srgbClr>
                  </a:outerShdw>
                </a:effectLst>
                <a:latin typeface="Calibri" panose="020F0502020204030204"/>
              </a:rPr>
              <a:t> legion,</a:t>
            </a:r>
          </a:p>
          <a:p>
            <a:pPr eaLnBrk="1" fontAlgn="auto" hangingPunct="1">
              <a:spcBef>
                <a:spcPts val="0"/>
              </a:spcBef>
              <a:spcAft>
                <a:spcPts val="0"/>
              </a:spcAft>
              <a:defRPr/>
            </a:pPr>
            <a:r>
              <a:rPr lang="en-US" sz="3600" b="1" dirty="0">
                <a:solidFill>
                  <a:prstClr val="white"/>
                </a:solidFill>
                <a:effectLst>
                  <a:outerShdw blurRad="38100" dist="38100" dir="2700000" algn="tl">
                    <a:srgbClr val="000000">
                      <a:alpha val="43137"/>
                    </a:srgbClr>
                  </a:outerShdw>
                </a:effectLst>
                <a:latin typeface="Calibri" panose="020F0502020204030204"/>
              </a:rPr>
              <a:t>In his name we shall prevail.</a:t>
            </a:r>
          </a:p>
          <a:p>
            <a:pPr eaLnBrk="1" fontAlgn="auto" hangingPunct="1">
              <a:spcBef>
                <a:spcPts val="0"/>
              </a:spcBef>
              <a:spcAft>
                <a:spcPts val="0"/>
              </a:spcAft>
              <a:defRPr/>
            </a:pPr>
            <a:endParaRPr lang="en-US" dirty="0">
              <a:solidFill>
                <a:prstClr val="black"/>
              </a:solidFill>
              <a:latin typeface="Calibri" panose="020F0502020204030204"/>
            </a:endParaRPr>
          </a:p>
        </p:txBody>
      </p:sp>
    </p:spTree>
  </p:cSld>
  <p:clrMapOvr>
    <a:masterClrMapping/>
  </p:clrMapOvr>
  <p:transition spd="slow">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88938" y="233363"/>
            <a:ext cx="7483475" cy="3138487"/>
          </a:xfrm>
          <a:prstGeom prst="rect">
            <a:avLst/>
          </a:prstGeom>
          <a:noFill/>
        </p:spPr>
        <p:txBody>
          <a:bodyPr>
            <a:spAutoFit/>
          </a:bodyPr>
          <a:lstStyle/>
          <a:p>
            <a:pPr eaLnBrk="1" fontAlgn="auto" hangingPunct="1">
              <a:spcBef>
                <a:spcPts val="0"/>
              </a:spcBef>
              <a:spcAft>
                <a:spcPts val="0"/>
              </a:spcAft>
              <a:defRPr/>
            </a:pPr>
            <a:r>
              <a:rPr lang="en-US" sz="3600" b="1" dirty="0">
                <a:solidFill>
                  <a:prstClr val="white"/>
                </a:solidFill>
                <a:effectLst>
                  <a:outerShdw blurRad="38100" dist="38100" dir="2700000" algn="tl">
                    <a:srgbClr val="000000">
                      <a:alpha val="43137"/>
                    </a:srgbClr>
                  </a:outerShdw>
                </a:effectLst>
                <a:latin typeface="Calibri" panose="020F0502020204030204"/>
              </a:rPr>
              <a:t>CHORUS</a:t>
            </a:r>
          </a:p>
          <a:p>
            <a:pPr eaLnBrk="1" fontAlgn="auto" hangingPunct="1">
              <a:spcBef>
                <a:spcPts val="0"/>
              </a:spcBef>
              <a:spcAft>
                <a:spcPts val="0"/>
              </a:spcAft>
              <a:defRPr/>
            </a:pPr>
            <a:endParaRPr lang="en-US" dirty="0">
              <a:solidFill>
                <a:prstClr val="black"/>
              </a:solidFill>
              <a:latin typeface="Calibri" panose="020F0502020204030204"/>
            </a:endParaRPr>
          </a:p>
          <a:p>
            <a:pPr eaLnBrk="1" fontAlgn="auto" hangingPunct="1">
              <a:spcBef>
                <a:spcPts val="0"/>
              </a:spcBef>
              <a:spcAft>
                <a:spcPts val="0"/>
              </a:spcAft>
              <a:defRPr/>
            </a:pPr>
            <a:r>
              <a:rPr lang="en-US" sz="3600" b="1" dirty="0">
                <a:solidFill>
                  <a:prstClr val="white"/>
                </a:solidFill>
                <a:effectLst>
                  <a:outerShdw blurRad="38100" dist="38100" dir="2700000" algn="tl">
                    <a:srgbClr val="000000">
                      <a:alpha val="43137"/>
                    </a:srgbClr>
                  </a:outerShdw>
                </a:effectLst>
                <a:latin typeface="Calibri" panose="020F0502020204030204"/>
              </a:rPr>
              <a:t>Hear the call! O gird your armor on,</a:t>
            </a:r>
          </a:p>
          <a:p>
            <a:pPr eaLnBrk="1" fontAlgn="auto" hangingPunct="1">
              <a:spcBef>
                <a:spcPts val="0"/>
              </a:spcBef>
              <a:spcAft>
                <a:spcPts val="0"/>
              </a:spcAft>
              <a:defRPr/>
            </a:pPr>
            <a:r>
              <a:rPr lang="en-US" sz="3600" b="1" dirty="0">
                <a:solidFill>
                  <a:prstClr val="white"/>
                </a:solidFill>
                <a:effectLst>
                  <a:outerShdw blurRad="38100" dist="38100" dir="2700000" algn="tl">
                    <a:srgbClr val="000000">
                      <a:alpha val="43137"/>
                    </a:srgbClr>
                  </a:outerShdw>
                </a:effectLst>
                <a:latin typeface="Calibri" panose="020F0502020204030204"/>
              </a:rPr>
              <a:t>Grasp the Spirit's mighty sword;</a:t>
            </a:r>
          </a:p>
          <a:p>
            <a:pPr eaLnBrk="1" fontAlgn="auto" hangingPunct="1">
              <a:spcBef>
                <a:spcPts val="0"/>
              </a:spcBef>
              <a:spcAft>
                <a:spcPts val="0"/>
              </a:spcAft>
              <a:defRPr/>
            </a:pPr>
            <a:r>
              <a:rPr lang="en-US" sz="3600" b="1" dirty="0">
                <a:solidFill>
                  <a:prstClr val="white"/>
                </a:solidFill>
                <a:effectLst>
                  <a:outerShdw blurRad="38100" dist="38100" dir="2700000" algn="tl">
                    <a:srgbClr val="000000">
                      <a:alpha val="43137"/>
                    </a:srgbClr>
                  </a:outerShdw>
                </a:effectLst>
                <a:latin typeface="Calibri" panose="020F0502020204030204"/>
              </a:rPr>
              <a:t>Take the helmet of salvation,</a:t>
            </a:r>
          </a:p>
          <a:p>
            <a:pPr eaLnBrk="1" fontAlgn="auto" hangingPunct="1">
              <a:spcBef>
                <a:spcPts val="0"/>
              </a:spcBef>
              <a:spcAft>
                <a:spcPts val="0"/>
              </a:spcAft>
              <a:defRPr/>
            </a:pPr>
            <a:r>
              <a:rPr lang="en-US" sz="3600" b="1" dirty="0">
                <a:solidFill>
                  <a:prstClr val="white"/>
                </a:solidFill>
                <a:effectLst>
                  <a:outerShdw blurRad="38100" dist="38100" dir="2700000" algn="tl">
                    <a:srgbClr val="000000">
                      <a:alpha val="43137"/>
                    </a:srgbClr>
                  </a:outerShdw>
                </a:effectLst>
                <a:latin typeface="Calibri" panose="020F0502020204030204"/>
              </a:rPr>
              <a:t>Pressing on to battle for the Lord!</a:t>
            </a:r>
          </a:p>
        </p:txBody>
      </p:sp>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1524000" y="304800"/>
            <a:ext cx="9144000" cy="18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900" b="1">
                <a:solidFill>
                  <a:srgbClr val="000000"/>
                </a:solidFill>
                <a:cs typeface="Arial" panose="020B0604020202020204" pitchFamily="34" charset="0"/>
              </a:rPr>
              <a:t>Great is Thy faithfulness! Great is Thy faithfulness!</a:t>
            </a:r>
            <a:br>
              <a:rPr lang="en-US" altLang="en-US" sz="2900" b="1">
                <a:solidFill>
                  <a:srgbClr val="000000"/>
                </a:solidFill>
                <a:cs typeface="Arial" panose="020B0604020202020204" pitchFamily="34" charset="0"/>
              </a:rPr>
            </a:br>
            <a:r>
              <a:rPr lang="en-US" altLang="en-US" sz="2900" b="1">
                <a:solidFill>
                  <a:srgbClr val="000000"/>
                </a:solidFill>
                <a:cs typeface="Arial" panose="020B0604020202020204" pitchFamily="34" charset="0"/>
              </a:rPr>
              <a:t>Morning by morning new mercies I see;</a:t>
            </a:r>
            <a:br>
              <a:rPr lang="en-US" altLang="en-US" sz="2900" b="1">
                <a:solidFill>
                  <a:srgbClr val="000000"/>
                </a:solidFill>
                <a:cs typeface="Arial" panose="020B0604020202020204" pitchFamily="34" charset="0"/>
              </a:rPr>
            </a:br>
            <a:r>
              <a:rPr lang="en-US" altLang="en-US" sz="2900" b="1">
                <a:solidFill>
                  <a:srgbClr val="000000"/>
                </a:solidFill>
                <a:cs typeface="Arial" panose="020B0604020202020204" pitchFamily="34" charset="0"/>
              </a:rPr>
              <a:t>All I have needed Thy hand hath provided,--</a:t>
            </a:r>
            <a:br>
              <a:rPr lang="en-US" altLang="en-US" sz="2900" b="1">
                <a:solidFill>
                  <a:srgbClr val="000000"/>
                </a:solidFill>
                <a:cs typeface="Arial" panose="020B0604020202020204" pitchFamily="34" charset="0"/>
              </a:rPr>
            </a:br>
            <a:r>
              <a:rPr lang="en-US" altLang="en-US" sz="2900" b="1">
                <a:solidFill>
                  <a:srgbClr val="000000"/>
                </a:solidFill>
                <a:cs typeface="Arial" panose="020B0604020202020204" pitchFamily="34" charset="0"/>
              </a:rPr>
              <a:t>"Great is Thy faithfulness," Lord, unto me!</a:t>
            </a:r>
          </a:p>
        </p:txBody>
      </p:sp>
      <p:pic>
        <p:nvPicPr>
          <p:cNvPr id="41987" name="Picture 8" descr="Image result for moses leading the israelites out of egy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150" y="2241550"/>
            <a:ext cx="5187950"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6" descr="For 40 years, God helped the Israelitestravel in the wildern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2100" y="2225675"/>
            <a:ext cx="4106863"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17500" y="2127250"/>
            <a:ext cx="8080375" cy="1477963"/>
          </a:xfrm>
          <a:prstGeom prst="rect">
            <a:avLst/>
          </a:prstGeom>
          <a:noFill/>
        </p:spPr>
        <p:txBody>
          <a:bodyPr>
            <a:spAutoFit/>
          </a:bodyPr>
          <a:lstStyle/>
          <a:p>
            <a:pPr eaLnBrk="1" fontAlgn="auto" hangingPunct="1">
              <a:spcBef>
                <a:spcPts val="0"/>
              </a:spcBef>
              <a:spcAft>
                <a:spcPts val="0"/>
              </a:spcAft>
              <a:defRPr/>
            </a:pPr>
            <a:r>
              <a:rPr lang="en-US" sz="3600" b="1" dirty="0">
                <a:solidFill>
                  <a:prstClr val="white"/>
                </a:solidFill>
                <a:effectLst>
                  <a:outerShdw blurRad="38100" dist="38100" dir="2700000" algn="tl">
                    <a:srgbClr val="000000">
                      <a:alpha val="43137"/>
                    </a:srgbClr>
                  </a:outerShdw>
                </a:effectLst>
                <a:latin typeface="Calibri" panose="020F0502020204030204"/>
              </a:rPr>
              <a:t>Onward marching, firm and steady,</a:t>
            </a:r>
          </a:p>
          <a:p>
            <a:pPr eaLnBrk="1" fontAlgn="auto" hangingPunct="1">
              <a:spcBef>
                <a:spcPts val="0"/>
              </a:spcBef>
              <a:spcAft>
                <a:spcPts val="0"/>
              </a:spcAft>
              <a:defRPr/>
            </a:pPr>
            <a:r>
              <a:rPr lang="en-US" sz="3600" b="1" dirty="0">
                <a:solidFill>
                  <a:prstClr val="white"/>
                </a:solidFill>
                <a:effectLst>
                  <a:outerShdw blurRad="38100" dist="38100" dir="2700000" algn="tl">
                    <a:srgbClr val="000000">
                      <a:alpha val="43137"/>
                    </a:srgbClr>
                  </a:outerShdw>
                </a:effectLst>
                <a:latin typeface="Calibri" panose="020F0502020204030204"/>
              </a:rPr>
              <a:t>Faint not, fear not Satan's frown,</a:t>
            </a:r>
          </a:p>
          <a:p>
            <a:pPr eaLnBrk="1" fontAlgn="auto" hangingPunct="1">
              <a:spcBef>
                <a:spcPts val="0"/>
              </a:spcBef>
              <a:spcAft>
                <a:spcPts val="0"/>
              </a:spcAft>
              <a:defRPr/>
            </a:pPr>
            <a:endParaRPr lang="en-US" dirty="0">
              <a:solidFill>
                <a:prstClr val="black"/>
              </a:solidFill>
              <a:latin typeface="Calibri" panose="020F0502020204030204"/>
            </a:endParaRPr>
          </a:p>
        </p:txBody>
      </p:sp>
    </p:spTree>
  </p:cSld>
  <p:clrMapOvr>
    <a:masterClrMapping/>
  </p:clrMapOvr>
  <p:transition spd="slow">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77800" y="1576388"/>
            <a:ext cx="6577013" cy="1477962"/>
          </a:xfrm>
          <a:prstGeom prst="rect">
            <a:avLst/>
          </a:prstGeom>
          <a:noFill/>
        </p:spPr>
        <p:txBody>
          <a:bodyPr>
            <a:spAutoFit/>
          </a:bodyPr>
          <a:lstStyle/>
          <a:p>
            <a:pPr eaLnBrk="1" fontAlgn="auto" hangingPunct="1">
              <a:spcBef>
                <a:spcPts val="0"/>
              </a:spcBef>
              <a:spcAft>
                <a:spcPts val="0"/>
              </a:spcAft>
              <a:defRPr/>
            </a:pPr>
            <a:r>
              <a:rPr lang="en-US" sz="3600" b="1" dirty="0">
                <a:solidFill>
                  <a:prstClr val="white"/>
                </a:solidFill>
                <a:effectLst>
                  <a:outerShdw blurRad="38100" dist="38100" dir="2700000" algn="tl">
                    <a:srgbClr val="000000">
                      <a:alpha val="43137"/>
                    </a:srgbClr>
                  </a:outerShdw>
                </a:effectLst>
                <a:latin typeface="Calibri" panose="020F0502020204030204"/>
              </a:rPr>
              <a:t>For the Lord is with you always,</a:t>
            </a:r>
          </a:p>
          <a:p>
            <a:pPr eaLnBrk="1" fontAlgn="auto" hangingPunct="1">
              <a:spcBef>
                <a:spcPts val="0"/>
              </a:spcBef>
              <a:spcAft>
                <a:spcPts val="0"/>
              </a:spcAft>
              <a:defRPr/>
            </a:pPr>
            <a:r>
              <a:rPr lang="en-US" sz="3600" b="1" dirty="0">
                <a:solidFill>
                  <a:prstClr val="white"/>
                </a:solidFill>
                <a:effectLst>
                  <a:outerShdw blurRad="38100" dist="38100" dir="2700000" algn="tl">
                    <a:srgbClr val="000000">
                      <a:alpha val="43137"/>
                    </a:srgbClr>
                  </a:outerShdw>
                </a:effectLst>
                <a:latin typeface="Calibri" panose="020F0502020204030204"/>
              </a:rPr>
              <a:t>Till you wear the victor's crown.</a:t>
            </a:r>
          </a:p>
          <a:p>
            <a:pPr eaLnBrk="1" fontAlgn="auto" hangingPunct="1">
              <a:spcBef>
                <a:spcPts val="0"/>
              </a:spcBef>
              <a:spcAft>
                <a:spcPts val="0"/>
              </a:spcAft>
              <a:defRPr/>
            </a:pPr>
            <a:endParaRPr lang="en-US" dirty="0">
              <a:solidFill>
                <a:prstClr val="black"/>
              </a:solidFill>
              <a:latin typeface="Calibri" panose="020F0502020204030204"/>
            </a:endParaRPr>
          </a:p>
        </p:txBody>
      </p:sp>
    </p:spTree>
  </p:cSld>
  <p:clrMapOvr>
    <a:masterClrMapping/>
  </p:clrMapOvr>
  <p:transition spd="slow">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88938" y="233363"/>
            <a:ext cx="7483475" cy="3138487"/>
          </a:xfrm>
          <a:prstGeom prst="rect">
            <a:avLst/>
          </a:prstGeom>
          <a:noFill/>
        </p:spPr>
        <p:txBody>
          <a:bodyPr>
            <a:spAutoFit/>
          </a:bodyPr>
          <a:lstStyle/>
          <a:p>
            <a:pPr eaLnBrk="1" fontAlgn="auto" hangingPunct="1">
              <a:spcBef>
                <a:spcPts val="0"/>
              </a:spcBef>
              <a:spcAft>
                <a:spcPts val="0"/>
              </a:spcAft>
              <a:defRPr/>
            </a:pPr>
            <a:r>
              <a:rPr lang="en-US" sz="3600" b="1" dirty="0">
                <a:solidFill>
                  <a:prstClr val="white"/>
                </a:solidFill>
                <a:effectLst>
                  <a:outerShdw blurRad="38100" dist="38100" dir="2700000" algn="tl">
                    <a:srgbClr val="000000">
                      <a:alpha val="43137"/>
                    </a:srgbClr>
                  </a:outerShdw>
                </a:effectLst>
                <a:latin typeface="Calibri" panose="020F0502020204030204"/>
              </a:rPr>
              <a:t>CHORUS</a:t>
            </a:r>
          </a:p>
          <a:p>
            <a:pPr eaLnBrk="1" fontAlgn="auto" hangingPunct="1">
              <a:spcBef>
                <a:spcPts val="0"/>
              </a:spcBef>
              <a:spcAft>
                <a:spcPts val="0"/>
              </a:spcAft>
              <a:defRPr/>
            </a:pPr>
            <a:endParaRPr lang="en-US" dirty="0">
              <a:solidFill>
                <a:prstClr val="black"/>
              </a:solidFill>
              <a:latin typeface="Calibri" panose="020F0502020204030204"/>
            </a:endParaRPr>
          </a:p>
          <a:p>
            <a:pPr eaLnBrk="1" fontAlgn="auto" hangingPunct="1">
              <a:spcBef>
                <a:spcPts val="0"/>
              </a:spcBef>
              <a:spcAft>
                <a:spcPts val="0"/>
              </a:spcAft>
              <a:defRPr/>
            </a:pPr>
            <a:r>
              <a:rPr lang="en-US" sz="3600" b="1" dirty="0">
                <a:solidFill>
                  <a:prstClr val="white"/>
                </a:solidFill>
                <a:effectLst>
                  <a:outerShdw blurRad="38100" dist="38100" dir="2700000" algn="tl">
                    <a:srgbClr val="000000">
                      <a:alpha val="43137"/>
                    </a:srgbClr>
                  </a:outerShdw>
                </a:effectLst>
                <a:latin typeface="Calibri" panose="020F0502020204030204"/>
              </a:rPr>
              <a:t>Hear the call! O gird your armor on,</a:t>
            </a:r>
          </a:p>
          <a:p>
            <a:pPr eaLnBrk="1" fontAlgn="auto" hangingPunct="1">
              <a:spcBef>
                <a:spcPts val="0"/>
              </a:spcBef>
              <a:spcAft>
                <a:spcPts val="0"/>
              </a:spcAft>
              <a:defRPr/>
            </a:pPr>
            <a:r>
              <a:rPr lang="en-US" sz="3600" b="1" dirty="0">
                <a:solidFill>
                  <a:prstClr val="white"/>
                </a:solidFill>
                <a:effectLst>
                  <a:outerShdw blurRad="38100" dist="38100" dir="2700000" algn="tl">
                    <a:srgbClr val="000000">
                      <a:alpha val="43137"/>
                    </a:srgbClr>
                  </a:outerShdw>
                </a:effectLst>
                <a:latin typeface="Calibri" panose="020F0502020204030204"/>
              </a:rPr>
              <a:t>Grasp the Spirit's mighty sword;</a:t>
            </a:r>
          </a:p>
          <a:p>
            <a:pPr eaLnBrk="1" fontAlgn="auto" hangingPunct="1">
              <a:spcBef>
                <a:spcPts val="0"/>
              </a:spcBef>
              <a:spcAft>
                <a:spcPts val="0"/>
              </a:spcAft>
              <a:defRPr/>
            </a:pPr>
            <a:r>
              <a:rPr lang="en-US" sz="3600" b="1" dirty="0">
                <a:solidFill>
                  <a:prstClr val="white"/>
                </a:solidFill>
                <a:effectLst>
                  <a:outerShdw blurRad="38100" dist="38100" dir="2700000" algn="tl">
                    <a:srgbClr val="000000">
                      <a:alpha val="43137"/>
                    </a:srgbClr>
                  </a:outerShdw>
                </a:effectLst>
                <a:latin typeface="Calibri" panose="020F0502020204030204"/>
              </a:rPr>
              <a:t>Take the helmet of salvation,</a:t>
            </a:r>
          </a:p>
          <a:p>
            <a:pPr eaLnBrk="1" fontAlgn="auto" hangingPunct="1">
              <a:spcBef>
                <a:spcPts val="0"/>
              </a:spcBef>
              <a:spcAft>
                <a:spcPts val="0"/>
              </a:spcAft>
              <a:defRPr/>
            </a:pPr>
            <a:r>
              <a:rPr lang="en-US" sz="3600" b="1" dirty="0">
                <a:solidFill>
                  <a:prstClr val="white"/>
                </a:solidFill>
                <a:effectLst>
                  <a:outerShdw blurRad="38100" dist="38100" dir="2700000" algn="tl">
                    <a:srgbClr val="000000">
                      <a:alpha val="43137"/>
                    </a:srgbClr>
                  </a:outerShdw>
                </a:effectLst>
                <a:latin typeface="Calibri" panose="020F0502020204030204"/>
              </a:rPr>
              <a:t>Pressing on to battle for the Lord!</a:t>
            </a:r>
          </a:p>
        </p:txBody>
      </p:sp>
    </p:spTree>
  </p:cSld>
  <p:clrMapOvr>
    <a:masterClrMapping/>
  </p:clrMapOvr>
  <p:transition spd="slow">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473325" y="820738"/>
            <a:ext cx="8686800" cy="1477962"/>
          </a:xfrm>
          <a:prstGeom prst="rect">
            <a:avLst/>
          </a:prstGeom>
          <a:noFill/>
        </p:spPr>
        <p:txBody>
          <a:bodyPr>
            <a:spAutoFit/>
          </a:bodyPr>
          <a:lstStyle/>
          <a:p>
            <a:pPr eaLnBrk="1" fontAlgn="auto" hangingPunct="1">
              <a:spcBef>
                <a:spcPts val="0"/>
              </a:spcBef>
              <a:spcAft>
                <a:spcPts val="0"/>
              </a:spcAft>
              <a:defRPr/>
            </a:pPr>
            <a:r>
              <a:rPr lang="en-US" sz="3600" b="1" dirty="0" err="1">
                <a:solidFill>
                  <a:prstClr val="white"/>
                </a:solidFill>
                <a:effectLst>
                  <a:outerShdw blurRad="38100" dist="38100" dir="2700000" algn="tl">
                    <a:srgbClr val="000000">
                      <a:alpha val="43137"/>
                    </a:srgbClr>
                  </a:outerShdw>
                </a:effectLst>
                <a:latin typeface="Calibri" panose="020F0502020204030204"/>
              </a:rPr>
              <a:t>Conq'ring</a:t>
            </a:r>
            <a:r>
              <a:rPr lang="en-US" sz="3600" b="1" dirty="0">
                <a:solidFill>
                  <a:prstClr val="white"/>
                </a:solidFill>
                <a:effectLst>
                  <a:outerShdw blurRad="38100" dist="38100" dir="2700000" algn="tl">
                    <a:srgbClr val="000000">
                      <a:alpha val="43137"/>
                    </a:srgbClr>
                  </a:outerShdw>
                </a:effectLst>
                <a:latin typeface="Calibri" panose="020F0502020204030204"/>
              </a:rPr>
              <a:t> bands with banners waving,</a:t>
            </a:r>
          </a:p>
          <a:p>
            <a:pPr eaLnBrk="1" fontAlgn="auto" hangingPunct="1">
              <a:spcBef>
                <a:spcPts val="0"/>
              </a:spcBef>
              <a:spcAft>
                <a:spcPts val="0"/>
              </a:spcAft>
              <a:defRPr/>
            </a:pPr>
            <a:r>
              <a:rPr lang="en-US" sz="3600" b="1" dirty="0">
                <a:solidFill>
                  <a:prstClr val="white"/>
                </a:solidFill>
                <a:effectLst>
                  <a:outerShdw blurRad="38100" dist="38100" dir="2700000" algn="tl">
                    <a:srgbClr val="000000">
                      <a:alpha val="43137"/>
                    </a:srgbClr>
                  </a:outerShdw>
                </a:effectLst>
                <a:latin typeface="Calibri" panose="020F0502020204030204"/>
              </a:rPr>
              <a:t>Pressing on o'er hill and plain,</a:t>
            </a:r>
          </a:p>
          <a:p>
            <a:pPr eaLnBrk="1" fontAlgn="auto" hangingPunct="1">
              <a:spcBef>
                <a:spcPts val="0"/>
              </a:spcBef>
              <a:spcAft>
                <a:spcPts val="0"/>
              </a:spcAft>
              <a:defRPr/>
            </a:pPr>
            <a:endParaRPr lang="en-US" dirty="0">
              <a:solidFill>
                <a:prstClr val="black"/>
              </a:solidFill>
              <a:latin typeface="Calibri" panose="020F0502020204030204"/>
            </a:endParaRPr>
          </a:p>
        </p:txBody>
      </p:sp>
    </p:spTree>
  </p:cSld>
  <p:clrMapOvr>
    <a:masterClrMapping/>
  </p:clrMapOvr>
  <p:transition spd="slow">
    <p:push dir="u"/>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509838" y="158750"/>
            <a:ext cx="7435850" cy="1200150"/>
          </a:xfrm>
          <a:prstGeom prst="rect">
            <a:avLst/>
          </a:prstGeom>
          <a:solidFill>
            <a:schemeClr val="bg1">
              <a:alpha val="50000"/>
            </a:schemeClr>
          </a:solidFill>
        </p:spPr>
        <p:txBody>
          <a:bodyPr>
            <a:spAutoFit/>
          </a:bodyPr>
          <a:lstStyle/>
          <a:p>
            <a:pPr eaLnBrk="1" fontAlgn="auto" hangingPunct="1">
              <a:spcBef>
                <a:spcPts val="0"/>
              </a:spcBef>
              <a:spcAft>
                <a:spcPts val="0"/>
              </a:spcAft>
              <a:defRPr/>
            </a:pPr>
            <a:r>
              <a:rPr lang="en-US" sz="3600" b="1" dirty="0">
                <a:solidFill>
                  <a:prstClr val="black"/>
                </a:solidFill>
                <a:effectLst>
                  <a:outerShdw blurRad="38100" dist="38100" dir="2700000" algn="tl">
                    <a:srgbClr val="000000">
                      <a:alpha val="43137"/>
                    </a:srgbClr>
                  </a:outerShdw>
                </a:effectLst>
                <a:latin typeface="Calibri" panose="020F0502020204030204"/>
              </a:rPr>
              <a:t>Ne'er shall halt till swells the anthem,</a:t>
            </a:r>
          </a:p>
          <a:p>
            <a:pPr eaLnBrk="1" fontAlgn="auto" hangingPunct="1">
              <a:spcBef>
                <a:spcPts val="0"/>
              </a:spcBef>
              <a:spcAft>
                <a:spcPts val="0"/>
              </a:spcAft>
              <a:defRPr/>
            </a:pPr>
            <a:r>
              <a:rPr lang="en-US" sz="3600" b="1" dirty="0">
                <a:solidFill>
                  <a:prstClr val="black"/>
                </a:solidFill>
                <a:effectLst>
                  <a:outerShdw blurRad="38100" dist="38100" dir="2700000" algn="tl">
                    <a:srgbClr val="000000">
                      <a:alpha val="43137"/>
                    </a:srgbClr>
                  </a:outerShdw>
                </a:effectLst>
                <a:latin typeface="Calibri" panose="020F0502020204030204"/>
              </a:rPr>
              <a:t>"Christ o'er all the earth doth reign!"</a:t>
            </a:r>
          </a:p>
        </p:txBody>
      </p:sp>
    </p:spTree>
  </p:cSld>
  <p:clrMapOvr>
    <a:masterClrMapping/>
  </p:clrMapOvr>
  <p:transition spd="slow">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88938" y="233363"/>
            <a:ext cx="7483475" cy="3138487"/>
          </a:xfrm>
          <a:prstGeom prst="rect">
            <a:avLst/>
          </a:prstGeom>
          <a:noFill/>
        </p:spPr>
        <p:txBody>
          <a:bodyPr>
            <a:spAutoFit/>
          </a:bodyPr>
          <a:lstStyle/>
          <a:p>
            <a:pPr eaLnBrk="1" fontAlgn="auto" hangingPunct="1">
              <a:spcBef>
                <a:spcPts val="0"/>
              </a:spcBef>
              <a:spcAft>
                <a:spcPts val="0"/>
              </a:spcAft>
              <a:defRPr/>
            </a:pPr>
            <a:r>
              <a:rPr lang="en-US" sz="3600" b="1" dirty="0">
                <a:solidFill>
                  <a:prstClr val="white"/>
                </a:solidFill>
                <a:effectLst>
                  <a:outerShdw blurRad="38100" dist="38100" dir="2700000" algn="tl">
                    <a:srgbClr val="000000">
                      <a:alpha val="43137"/>
                    </a:srgbClr>
                  </a:outerShdw>
                </a:effectLst>
                <a:latin typeface="Calibri" panose="020F0502020204030204"/>
              </a:rPr>
              <a:t>CHORUS</a:t>
            </a:r>
          </a:p>
          <a:p>
            <a:pPr eaLnBrk="1" fontAlgn="auto" hangingPunct="1">
              <a:spcBef>
                <a:spcPts val="0"/>
              </a:spcBef>
              <a:spcAft>
                <a:spcPts val="0"/>
              </a:spcAft>
              <a:defRPr/>
            </a:pPr>
            <a:endParaRPr lang="en-US" dirty="0">
              <a:solidFill>
                <a:prstClr val="black"/>
              </a:solidFill>
              <a:latin typeface="Calibri" panose="020F0502020204030204"/>
            </a:endParaRPr>
          </a:p>
          <a:p>
            <a:pPr eaLnBrk="1" fontAlgn="auto" hangingPunct="1">
              <a:spcBef>
                <a:spcPts val="0"/>
              </a:spcBef>
              <a:spcAft>
                <a:spcPts val="0"/>
              </a:spcAft>
              <a:defRPr/>
            </a:pPr>
            <a:r>
              <a:rPr lang="en-US" sz="3600" b="1" dirty="0">
                <a:solidFill>
                  <a:prstClr val="white"/>
                </a:solidFill>
                <a:effectLst>
                  <a:outerShdw blurRad="38100" dist="38100" dir="2700000" algn="tl">
                    <a:srgbClr val="000000">
                      <a:alpha val="43137"/>
                    </a:srgbClr>
                  </a:outerShdw>
                </a:effectLst>
                <a:latin typeface="Calibri" panose="020F0502020204030204"/>
              </a:rPr>
              <a:t>Hear the call! O gird your armor on,</a:t>
            </a:r>
          </a:p>
          <a:p>
            <a:pPr eaLnBrk="1" fontAlgn="auto" hangingPunct="1">
              <a:spcBef>
                <a:spcPts val="0"/>
              </a:spcBef>
              <a:spcAft>
                <a:spcPts val="0"/>
              </a:spcAft>
              <a:defRPr/>
            </a:pPr>
            <a:r>
              <a:rPr lang="en-US" sz="3600" b="1" dirty="0">
                <a:solidFill>
                  <a:prstClr val="white"/>
                </a:solidFill>
                <a:effectLst>
                  <a:outerShdw blurRad="38100" dist="38100" dir="2700000" algn="tl">
                    <a:srgbClr val="000000">
                      <a:alpha val="43137"/>
                    </a:srgbClr>
                  </a:outerShdw>
                </a:effectLst>
                <a:latin typeface="Calibri" panose="020F0502020204030204"/>
              </a:rPr>
              <a:t>Grasp the Spirit's mighty sword;</a:t>
            </a:r>
          </a:p>
          <a:p>
            <a:pPr eaLnBrk="1" fontAlgn="auto" hangingPunct="1">
              <a:spcBef>
                <a:spcPts val="0"/>
              </a:spcBef>
              <a:spcAft>
                <a:spcPts val="0"/>
              </a:spcAft>
              <a:defRPr/>
            </a:pPr>
            <a:r>
              <a:rPr lang="en-US" sz="3600" b="1" dirty="0">
                <a:solidFill>
                  <a:prstClr val="white"/>
                </a:solidFill>
                <a:effectLst>
                  <a:outerShdw blurRad="38100" dist="38100" dir="2700000" algn="tl">
                    <a:srgbClr val="000000">
                      <a:alpha val="43137"/>
                    </a:srgbClr>
                  </a:outerShdw>
                </a:effectLst>
                <a:latin typeface="Calibri" panose="020F0502020204030204"/>
              </a:rPr>
              <a:t>Take the helmet of salvation,</a:t>
            </a:r>
          </a:p>
          <a:p>
            <a:pPr eaLnBrk="1" fontAlgn="auto" hangingPunct="1">
              <a:spcBef>
                <a:spcPts val="0"/>
              </a:spcBef>
              <a:spcAft>
                <a:spcPts val="0"/>
              </a:spcAft>
              <a:defRPr/>
            </a:pPr>
            <a:r>
              <a:rPr lang="en-US" sz="3600" b="1" dirty="0">
                <a:solidFill>
                  <a:prstClr val="white"/>
                </a:solidFill>
                <a:effectLst>
                  <a:outerShdw blurRad="38100" dist="38100" dir="2700000" algn="tl">
                    <a:srgbClr val="000000">
                      <a:alpha val="43137"/>
                    </a:srgbClr>
                  </a:outerShdw>
                </a:effectLst>
                <a:latin typeface="Calibri" panose="020F0502020204030204"/>
              </a:rPr>
              <a:t>Pressing on to battle for the Lord!</a:t>
            </a:r>
          </a:p>
        </p:txBody>
      </p:sp>
    </p:spTree>
  </p:cSld>
  <p:clrMapOvr>
    <a:masterClrMapping/>
  </p:clrMapOvr>
  <p:transition spd="slow">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A7E2FF"/>
        </a:solidFill>
        <a:effectLst/>
      </p:bgPr>
    </p:bg>
    <p:spTree>
      <p:nvGrpSpPr>
        <p:cNvPr id="1" name=""/>
        <p:cNvGrpSpPr/>
        <p:nvPr/>
      </p:nvGrpSpPr>
      <p:grpSpPr>
        <a:xfrm>
          <a:off x="0" y="0"/>
          <a:ext cx="0" cy="0"/>
          <a:chOff x="0" y="0"/>
          <a:chExt cx="0" cy="0"/>
        </a:xfrm>
      </p:grpSpPr>
      <p:pic>
        <p:nvPicPr>
          <p:cNvPr id="194562" name="Picture 8" descr="http://passagebreakbyjerry.files.wordpress.com/2013/08/a-abraha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7525" y="2095500"/>
            <a:ext cx="4459288"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39713" y="-9525"/>
            <a:ext cx="11283950" cy="2308225"/>
          </a:xfrm>
          <a:prstGeom prst="rect">
            <a:avLst/>
          </a:prstGeom>
          <a:noFill/>
        </p:spPr>
        <p:txBody>
          <a:bodyPr>
            <a:spAutoFit/>
          </a:bodyPr>
          <a:lstStyle/>
          <a:p>
            <a:pPr algn="ctr" eaLnBrk="1" fontAlgn="auto" hangingPunct="1">
              <a:spcBef>
                <a:spcPts val="0"/>
              </a:spcBef>
              <a:spcAft>
                <a:spcPts val="0"/>
              </a:spcAft>
              <a:defRPr/>
            </a:pPr>
            <a:r>
              <a:rPr lang="en-US" sz="7200" dirty="0">
                <a:effectLst>
                  <a:outerShdw blurRad="38100" dist="38100" dir="2700000" algn="tl">
                    <a:srgbClr val="000000">
                      <a:alpha val="43137"/>
                    </a:srgbClr>
                  </a:outerShdw>
                </a:effectLst>
                <a:latin typeface="+mn-lt"/>
              </a:rPr>
              <a:t>OUR ROLE IN GOD’S COVENANTS – Part 1</a:t>
            </a:r>
          </a:p>
        </p:txBody>
      </p:sp>
      <p:pic>
        <p:nvPicPr>
          <p:cNvPr id="194564" name="Picture 4" descr="http://www.hillbilly10commandments.com/images/moses3.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5563" y="2095500"/>
            <a:ext cx="3554412"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5" name="Picture 10" descr="http://kingdomnewtestament.files.wordpress.com/2012/03/jesus_high_pries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4650" y="2095500"/>
            <a:ext cx="3141663"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6" name="Picture 12" descr="https://farm3.staticflickr.com/2087/2233183424_0a006ee70a_z.jpg?zz=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2095500"/>
            <a:ext cx="3524251"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38225" y="2641600"/>
            <a:ext cx="1255713" cy="460375"/>
          </a:xfrm>
          <a:prstGeom prst="rect">
            <a:avLst/>
          </a:prstGeom>
          <a:noFill/>
        </p:spPr>
        <p:txBody>
          <a:bodyPr>
            <a:spAutoFit/>
          </a:bodyPr>
          <a:lstStyle/>
          <a:p>
            <a:pPr>
              <a:defRPr/>
            </a:pPr>
            <a:r>
              <a:rPr lang="en-US" sz="2400" dirty="0">
                <a:effectLst>
                  <a:outerShdw blurRad="38100" dist="38100" dir="2700000" algn="tl">
                    <a:srgbClr val="000000">
                      <a:alpha val="43137"/>
                    </a:srgbClr>
                  </a:outerShdw>
                </a:effectLst>
              </a:rPr>
              <a:t>Noah</a:t>
            </a:r>
          </a:p>
        </p:txBody>
      </p:sp>
      <p:sp>
        <p:nvSpPr>
          <p:cNvPr id="3" name="TextBox 2"/>
          <p:cNvSpPr txBox="1"/>
          <p:nvPr/>
        </p:nvSpPr>
        <p:spPr>
          <a:xfrm>
            <a:off x="3646488" y="3424238"/>
            <a:ext cx="1506537" cy="461962"/>
          </a:xfrm>
          <a:prstGeom prst="rect">
            <a:avLst/>
          </a:prstGeom>
          <a:noFill/>
        </p:spPr>
        <p:txBody>
          <a:bodyPr>
            <a:spAutoFit/>
          </a:bodyPr>
          <a:lstStyle/>
          <a:p>
            <a:pPr>
              <a:defRPr/>
            </a:pPr>
            <a:r>
              <a:rPr lang="en-US" sz="2400" dirty="0">
                <a:solidFill>
                  <a:schemeClr val="bg1"/>
                </a:solidFill>
                <a:effectLst>
                  <a:outerShdw blurRad="38100" dist="38100" dir="2700000" algn="tl">
                    <a:srgbClr val="000000">
                      <a:alpha val="43137"/>
                    </a:srgbClr>
                  </a:outerShdw>
                </a:effectLst>
              </a:rPr>
              <a:t>Abraham</a:t>
            </a:r>
          </a:p>
        </p:txBody>
      </p:sp>
      <p:sp>
        <p:nvSpPr>
          <p:cNvPr id="194569" name="TextBox 4"/>
          <p:cNvSpPr txBox="1">
            <a:spLocks noChangeArrowheads="1"/>
          </p:cNvSpPr>
          <p:nvPr/>
        </p:nvSpPr>
        <p:spPr bwMode="auto">
          <a:xfrm>
            <a:off x="6678613" y="2298700"/>
            <a:ext cx="1174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solidFill>
                  <a:schemeClr val="bg1"/>
                </a:solidFill>
              </a:rPr>
              <a:t>Moses</a:t>
            </a:r>
          </a:p>
        </p:txBody>
      </p:sp>
      <p:sp>
        <p:nvSpPr>
          <p:cNvPr id="6" name="TextBox 5"/>
          <p:cNvSpPr txBox="1"/>
          <p:nvPr/>
        </p:nvSpPr>
        <p:spPr>
          <a:xfrm>
            <a:off x="10717213" y="2409825"/>
            <a:ext cx="931862" cy="461963"/>
          </a:xfrm>
          <a:prstGeom prst="rect">
            <a:avLst/>
          </a:prstGeom>
          <a:noFill/>
        </p:spPr>
        <p:txBody>
          <a:bodyPr>
            <a:spAutoFit/>
          </a:bodyPr>
          <a:lstStyle/>
          <a:p>
            <a:pPr>
              <a:defRPr/>
            </a:pPr>
            <a:r>
              <a:rPr lang="en-US" sz="2400" dirty="0">
                <a:effectLst>
                  <a:outerShdw blurRad="38100" dist="38100" dir="2700000" algn="tl">
                    <a:srgbClr val="000000">
                      <a:alpha val="43137"/>
                    </a:srgbClr>
                  </a:outerShdw>
                </a:effectLst>
              </a:rPr>
              <a:t>Jesus</a:t>
            </a:r>
          </a:p>
        </p:txBody>
      </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7E2FF"/>
        </a:solidFill>
        <a:effectLst/>
      </p:bgPr>
    </p:bg>
    <p:spTree>
      <p:nvGrpSpPr>
        <p:cNvPr id="1" name=""/>
        <p:cNvGrpSpPr/>
        <p:nvPr/>
      </p:nvGrpSpPr>
      <p:grpSpPr>
        <a:xfrm>
          <a:off x="0" y="0"/>
          <a:ext cx="0" cy="0"/>
          <a:chOff x="0" y="0"/>
          <a:chExt cx="0" cy="0"/>
        </a:xfrm>
      </p:grpSpPr>
      <p:pic>
        <p:nvPicPr>
          <p:cNvPr id="44034" name="Picture 8" descr="http://passagebreakbyjerry.files.wordpress.com/2013/08/a-abraha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7525" y="2095500"/>
            <a:ext cx="4459288"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39713" y="-9525"/>
            <a:ext cx="11283950" cy="2308225"/>
          </a:xfrm>
          <a:prstGeom prst="rect">
            <a:avLst/>
          </a:prstGeom>
          <a:noFill/>
        </p:spPr>
        <p:txBody>
          <a:bodyPr>
            <a:spAutoFit/>
          </a:bodyPr>
          <a:lstStyle/>
          <a:p>
            <a:pPr algn="ctr" eaLnBrk="1" fontAlgn="auto" hangingPunct="1">
              <a:spcBef>
                <a:spcPts val="0"/>
              </a:spcBef>
              <a:spcAft>
                <a:spcPts val="0"/>
              </a:spcAft>
              <a:defRPr/>
            </a:pPr>
            <a:r>
              <a:rPr lang="en-US" sz="7200" dirty="0">
                <a:effectLst>
                  <a:outerShdw blurRad="38100" dist="38100" dir="2700000" algn="tl">
                    <a:srgbClr val="000000">
                      <a:alpha val="43137"/>
                    </a:srgbClr>
                  </a:outerShdw>
                </a:effectLst>
                <a:latin typeface="+mn-lt"/>
              </a:rPr>
              <a:t>OUR ROLE IN GOD’S COVENANTS – Part 1</a:t>
            </a:r>
          </a:p>
        </p:txBody>
      </p:sp>
      <p:pic>
        <p:nvPicPr>
          <p:cNvPr id="44036" name="Picture 4" descr="http://www.hillbilly10commandments.com/images/moses3.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5563" y="2095500"/>
            <a:ext cx="3554412"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10" descr="http://kingdomnewtestament.files.wordpress.com/2012/03/jesus_high_pries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4650" y="2095500"/>
            <a:ext cx="3141663"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12" descr="https://farm3.staticflickr.com/2087/2233183424_0a006ee70a_z.jpg?zz=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2095500"/>
            <a:ext cx="3524251"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38225" y="2641600"/>
            <a:ext cx="1255713" cy="460375"/>
          </a:xfrm>
          <a:prstGeom prst="rect">
            <a:avLst/>
          </a:prstGeom>
          <a:noFill/>
        </p:spPr>
        <p:txBody>
          <a:bodyPr>
            <a:spAutoFit/>
          </a:bodyPr>
          <a:lstStyle/>
          <a:p>
            <a:pPr>
              <a:defRPr/>
            </a:pPr>
            <a:r>
              <a:rPr lang="en-US" sz="2400" dirty="0">
                <a:effectLst>
                  <a:outerShdw blurRad="38100" dist="38100" dir="2700000" algn="tl">
                    <a:srgbClr val="000000">
                      <a:alpha val="43137"/>
                    </a:srgbClr>
                  </a:outerShdw>
                </a:effectLst>
              </a:rPr>
              <a:t>Noah</a:t>
            </a:r>
          </a:p>
        </p:txBody>
      </p:sp>
      <p:sp>
        <p:nvSpPr>
          <p:cNvPr id="3" name="TextBox 2"/>
          <p:cNvSpPr txBox="1"/>
          <p:nvPr/>
        </p:nvSpPr>
        <p:spPr>
          <a:xfrm>
            <a:off x="3646488" y="3424238"/>
            <a:ext cx="1506537" cy="461962"/>
          </a:xfrm>
          <a:prstGeom prst="rect">
            <a:avLst/>
          </a:prstGeom>
          <a:noFill/>
        </p:spPr>
        <p:txBody>
          <a:bodyPr>
            <a:spAutoFit/>
          </a:bodyPr>
          <a:lstStyle/>
          <a:p>
            <a:pPr>
              <a:defRPr/>
            </a:pPr>
            <a:r>
              <a:rPr lang="en-US" sz="2400" dirty="0">
                <a:solidFill>
                  <a:schemeClr val="bg1"/>
                </a:solidFill>
                <a:effectLst>
                  <a:outerShdw blurRad="38100" dist="38100" dir="2700000" algn="tl">
                    <a:srgbClr val="000000">
                      <a:alpha val="43137"/>
                    </a:srgbClr>
                  </a:outerShdw>
                </a:effectLst>
              </a:rPr>
              <a:t>Abraham</a:t>
            </a:r>
          </a:p>
        </p:txBody>
      </p:sp>
      <p:sp>
        <p:nvSpPr>
          <p:cNvPr id="44041" name="TextBox 4"/>
          <p:cNvSpPr txBox="1">
            <a:spLocks noChangeArrowheads="1"/>
          </p:cNvSpPr>
          <p:nvPr/>
        </p:nvSpPr>
        <p:spPr bwMode="auto">
          <a:xfrm>
            <a:off x="6678613" y="2298700"/>
            <a:ext cx="1174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solidFill>
                  <a:schemeClr val="bg1"/>
                </a:solidFill>
              </a:rPr>
              <a:t>Moses</a:t>
            </a:r>
          </a:p>
        </p:txBody>
      </p:sp>
      <p:sp>
        <p:nvSpPr>
          <p:cNvPr id="6" name="TextBox 5"/>
          <p:cNvSpPr txBox="1"/>
          <p:nvPr/>
        </p:nvSpPr>
        <p:spPr>
          <a:xfrm>
            <a:off x="10717213" y="2409825"/>
            <a:ext cx="931862" cy="461963"/>
          </a:xfrm>
          <a:prstGeom prst="rect">
            <a:avLst/>
          </a:prstGeom>
          <a:noFill/>
        </p:spPr>
        <p:txBody>
          <a:bodyPr>
            <a:spAutoFit/>
          </a:bodyPr>
          <a:lstStyle/>
          <a:p>
            <a:pPr>
              <a:defRPr/>
            </a:pPr>
            <a:r>
              <a:rPr lang="en-US" sz="2400" dirty="0">
                <a:effectLst>
                  <a:outerShdw blurRad="38100" dist="38100" dir="2700000" algn="tl">
                    <a:srgbClr val="000000">
                      <a:alpha val="43137"/>
                    </a:srgbClr>
                  </a:outerShdw>
                </a:effectLst>
              </a:rPr>
              <a:t>Jesus</a:t>
            </a:r>
          </a:p>
        </p:txBody>
      </p:sp>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12457</TotalTime>
  <Words>7717</Words>
  <Application>Microsoft Office PowerPoint</Application>
  <PresentationFormat>Widescreen</PresentationFormat>
  <Paragraphs>406</Paragraphs>
  <Slides>86</Slides>
  <Notes>79</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86</vt:i4>
      </vt:variant>
    </vt:vector>
  </HeadingPairs>
  <TitlesOfParts>
    <vt:vector size="93" baseType="lpstr">
      <vt:lpstr>Calibri</vt:lpstr>
      <vt:lpstr>Arial</vt:lpstr>
      <vt:lpstr>Calibri Light</vt:lpstr>
      <vt:lpstr>Times New Roman</vt:lpstr>
      <vt:lpstr>Office Theme</vt:lpstr>
      <vt:lpstr>1_Default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 OUR ROLE IN GOD’S COVENANTS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Karavas</dc:creator>
  <cp:lastModifiedBy>Peter Karavas</cp:lastModifiedBy>
  <cp:revision>378</cp:revision>
  <dcterms:created xsi:type="dcterms:W3CDTF">2014-10-03T12:15:24Z</dcterms:created>
  <dcterms:modified xsi:type="dcterms:W3CDTF">2019-04-05T15:24:31Z</dcterms:modified>
</cp:coreProperties>
</file>